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CA4E-A365-457D-ABCA-44DFF3D78382}" type="datetimeFigureOut">
              <a:rPr lang="ko-KR" altLang="en-US" smtClean="0"/>
              <a:t>2018-11-09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DB12E-ACB9-45AB-B611-26BC79736C8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CA4E-A365-457D-ABCA-44DFF3D78382}" type="datetimeFigureOut">
              <a:rPr lang="ko-KR" altLang="en-US" smtClean="0"/>
              <a:t>2018-11-09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DB12E-ACB9-45AB-B611-26BC79736C8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CA4E-A365-457D-ABCA-44DFF3D78382}" type="datetimeFigureOut">
              <a:rPr lang="ko-KR" altLang="en-US" smtClean="0"/>
              <a:t>2018-11-09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DB12E-ACB9-45AB-B611-26BC79736C8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CA4E-A365-457D-ABCA-44DFF3D78382}" type="datetimeFigureOut">
              <a:rPr lang="ko-KR" altLang="en-US" smtClean="0"/>
              <a:t>2018-11-09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DB12E-ACB9-45AB-B611-26BC79736C8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CA4E-A365-457D-ABCA-44DFF3D78382}" type="datetimeFigureOut">
              <a:rPr lang="ko-KR" altLang="en-US" smtClean="0"/>
              <a:t>2018-11-09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DB12E-ACB9-45AB-B611-26BC79736C8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CA4E-A365-457D-ABCA-44DFF3D78382}" type="datetimeFigureOut">
              <a:rPr lang="ko-KR" altLang="en-US" smtClean="0"/>
              <a:t>2018-11-09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DB12E-ACB9-45AB-B611-26BC79736C8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CA4E-A365-457D-ABCA-44DFF3D78382}" type="datetimeFigureOut">
              <a:rPr lang="ko-KR" altLang="en-US" smtClean="0"/>
              <a:t>2018-11-09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DB12E-ACB9-45AB-B611-26BC79736C8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CA4E-A365-457D-ABCA-44DFF3D78382}" type="datetimeFigureOut">
              <a:rPr lang="ko-KR" altLang="en-US" smtClean="0"/>
              <a:t>2018-11-09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DB12E-ACB9-45AB-B611-26BC79736C8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CA4E-A365-457D-ABCA-44DFF3D78382}" type="datetimeFigureOut">
              <a:rPr lang="ko-KR" altLang="en-US" smtClean="0"/>
              <a:t>2018-11-09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DB12E-ACB9-45AB-B611-26BC79736C8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CA4E-A365-457D-ABCA-44DFF3D78382}" type="datetimeFigureOut">
              <a:rPr lang="ko-KR" altLang="en-US" smtClean="0"/>
              <a:t>2018-11-09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DB12E-ACB9-45AB-B611-26BC79736C8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E9CA4E-A365-457D-ABCA-44DFF3D78382}" type="datetimeFigureOut">
              <a:rPr lang="ko-KR" altLang="en-US" smtClean="0"/>
              <a:t>2018-11-09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ADB12E-ACB9-45AB-B611-26BC79736C8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E9CA4E-A365-457D-ABCA-44DFF3D78382}" type="datetimeFigureOut">
              <a:rPr lang="ko-KR" altLang="en-US" smtClean="0"/>
              <a:t>2018-11-09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ADB12E-ACB9-45AB-B611-26BC79736C8F}" type="slidenum">
              <a:rPr lang="ko-KR" altLang="en-US" smtClean="0"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그림 3" descr="if_Untitled-2-20_3253497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 rot="20835821">
            <a:off x="482703" y="1427934"/>
            <a:ext cx="1625397" cy="1625397"/>
          </a:xfrm>
          <a:prstGeom prst="rect">
            <a:avLst/>
          </a:prstGeom>
        </p:spPr>
      </p:pic>
      <p:sp>
        <p:nvSpPr>
          <p:cNvPr id="2" name="제목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ko-KR" altLang="en-US" b="1" dirty="0" smtClean="0"/>
              <a:t>바람직한 국가 게임 만들기</a:t>
            </a:r>
            <a:endParaRPr lang="ko-KR" altLang="en-US" b="1" dirty="0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ko-KR" altLang="en-US"/>
          </a:p>
        </p:txBody>
      </p:sp>
      <p:pic>
        <p:nvPicPr>
          <p:cNvPr id="5" name="그림 4" descr="if_Dice_3525384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858711">
            <a:off x="7385918" y="2930551"/>
            <a:ext cx="1384332" cy="1384332"/>
          </a:xfrm>
          <a:prstGeom prst="rect">
            <a:avLst/>
          </a:prstGeom>
        </p:spPr>
      </p:pic>
      <p:pic>
        <p:nvPicPr>
          <p:cNvPr id="7" name="그림 6" descr="if_multimedia-19_809511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 rot="21248652">
            <a:off x="6090835" y="3507676"/>
            <a:ext cx="1625397" cy="162539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b="1" dirty="0" smtClean="0"/>
              <a:t>오늘의 평가요소</a:t>
            </a:r>
            <a:endParaRPr lang="ko-KR" altLang="en-US" b="1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ko-KR" altLang="en-US" dirty="0"/>
              <a:t>④ 게임 목표 속에 도덕적으로 바람직한 국가의 가치가 포함되도록 설계하였는가</a:t>
            </a:r>
            <a:r>
              <a:rPr lang="en-US" altLang="ko-KR" dirty="0" smtClean="0"/>
              <a:t>?</a:t>
            </a:r>
          </a:p>
          <a:p>
            <a:pPr>
              <a:buNone/>
            </a:pPr>
            <a:r>
              <a:rPr lang="en-US" altLang="ko-KR" dirty="0" smtClean="0"/>
              <a:t>   </a:t>
            </a:r>
            <a:r>
              <a:rPr lang="en-US" altLang="ko-KR" b="1" dirty="0" smtClean="0"/>
              <a:t>-&gt;</a:t>
            </a:r>
            <a:r>
              <a:rPr lang="ko-KR" altLang="en-US" b="1" dirty="0" smtClean="0"/>
              <a:t>말판 </a:t>
            </a:r>
            <a:r>
              <a:rPr lang="en-US" altLang="ko-KR" b="1" dirty="0" smtClean="0"/>
              <a:t>or </a:t>
            </a:r>
            <a:r>
              <a:rPr lang="ko-KR" altLang="en-US" b="1" dirty="0" smtClean="0"/>
              <a:t>카드에 세 가지 가치가 담길 수 있도록</a:t>
            </a:r>
            <a:endParaRPr lang="en-US" altLang="ko-KR" b="1" dirty="0"/>
          </a:p>
          <a:p>
            <a:pPr>
              <a:buNone/>
            </a:pPr>
            <a:endParaRPr lang="ko-KR" altLang="en-US" b="1" dirty="0"/>
          </a:p>
          <a:p>
            <a:pPr>
              <a:buNone/>
            </a:pPr>
            <a:r>
              <a:rPr lang="ko-KR" altLang="en-US" dirty="0"/>
              <a:t>⑤ 게임의 규칙 속에 도덕적으로 바람직한 국가의 가치가 포함되도록 설계하였는가</a:t>
            </a:r>
            <a:r>
              <a:rPr lang="en-US" altLang="ko-KR" dirty="0" smtClean="0"/>
              <a:t>?</a:t>
            </a:r>
          </a:p>
          <a:p>
            <a:pPr>
              <a:buNone/>
            </a:pPr>
            <a:r>
              <a:rPr lang="en-US" altLang="ko-KR" b="1" dirty="0" smtClean="0"/>
              <a:t>   -&gt; </a:t>
            </a:r>
            <a:r>
              <a:rPr lang="ko-KR" altLang="en-US" b="1" dirty="0" smtClean="0"/>
              <a:t>게임 규칙 속에 세 가지 가치가 담길 수 있도록</a:t>
            </a:r>
            <a:endParaRPr lang="en-US" altLang="ko-KR" b="1" dirty="0" smtClean="0"/>
          </a:p>
          <a:p>
            <a:pPr>
              <a:buNone/>
            </a:pPr>
            <a:endParaRPr lang="ko-KR" altLang="en-US" b="1" dirty="0"/>
          </a:p>
          <a:p>
            <a:pPr>
              <a:buNone/>
            </a:pPr>
            <a:r>
              <a:rPr lang="ko-KR" altLang="en-US" dirty="0"/>
              <a:t>⑥ 바람직한 국가를 구현하는 과정에 적극적인 태도로 참여하였는가</a:t>
            </a:r>
            <a:r>
              <a:rPr lang="en-US" altLang="ko-KR" dirty="0"/>
              <a:t>?</a:t>
            </a:r>
            <a:r>
              <a:rPr lang="ko-KR" altLang="en-US" dirty="0"/>
              <a:t> </a:t>
            </a:r>
            <a:endParaRPr lang="en-US" altLang="ko-KR" dirty="0" smtClean="0"/>
          </a:p>
          <a:p>
            <a:pPr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</a:t>
            </a:r>
            <a:r>
              <a:rPr lang="en-US" altLang="ko-KR" b="1" dirty="0" smtClean="0"/>
              <a:t>-&gt; </a:t>
            </a:r>
            <a:r>
              <a:rPr lang="ko-KR" altLang="en-US" b="1" dirty="0" smtClean="0"/>
              <a:t>자신이 참여한 부분에 자기 이름 쓰기</a:t>
            </a:r>
            <a:r>
              <a:rPr lang="en-US" altLang="ko-KR" b="1" dirty="0" smtClean="0"/>
              <a:t>(2</a:t>
            </a:r>
            <a:r>
              <a:rPr lang="ko-KR" altLang="en-US" b="1" dirty="0" err="1" smtClean="0"/>
              <a:t>개이상</a:t>
            </a:r>
            <a:r>
              <a:rPr lang="en-US" altLang="ko-KR" b="1" dirty="0" smtClean="0"/>
              <a:t>)</a:t>
            </a:r>
            <a:endParaRPr lang="ko-KR" altLang="en-US" b="1" dirty="0"/>
          </a:p>
          <a:p>
            <a:pPr>
              <a:buNone/>
            </a:pP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봉투에 들어있는 것 </a:t>
            </a:r>
            <a:r>
              <a:rPr lang="en-US" altLang="ko-KR" dirty="0" smtClean="0"/>
              <a:t>1</a:t>
            </a:r>
            <a:br>
              <a:rPr lang="en-US" altLang="ko-KR" dirty="0" smtClean="0"/>
            </a:br>
            <a:r>
              <a:rPr lang="en-US" altLang="ko-KR" dirty="0" smtClean="0"/>
              <a:t>(</a:t>
            </a:r>
            <a:r>
              <a:rPr lang="ko-KR" altLang="en-US" dirty="0" smtClean="0"/>
              <a:t>원래 게임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5" name="내용 개체 틀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err="1" smtClean="0"/>
              <a:t>거꾸로마블</a:t>
            </a:r>
            <a:r>
              <a:rPr lang="ko-KR" altLang="en-US" dirty="0" smtClean="0"/>
              <a:t> 말판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err="1" smtClean="0"/>
              <a:t>거꾸로마블</a:t>
            </a:r>
            <a:r>
              <a:rPr lang="ko-KR" altLang="en-US" dirty="0" smtClean="0"/>
              <a:t> 규칙</a:t>
            </a:r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err="1" smtClean="0"/>
              <a:t>거꾸로마블</a:t>
            </a:r>
            <a:r>
              <a:rPr lang="ko-KR" altLang="en-US" dirty="0" smtClean="0"/>
              <a:t> 찬스카드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ko-KR" altLang="en-US" dirty="0" smtClean="0"/>
              <a:t>봉투에 들어있는 것 </a:t>
            </a:r>
            <a:r>
              <a:rPr lang="en-US" altLang="ko-KR" dirty="0" smtClean="0"/>
              <a:t>2</a:t>
            </a:r>
            <a:br>
              <a:rPr lang="en-US" altLang="ko-KR" dirty="0" smtClean="0"/>
            </a:br>
            <a:r>
              <a:rPr lang="en-US" altLang="ko-KR" dirty="0" smtClean="0"/>
              <a:t>(</a:t>
            </a:r>
            <a:r>
              <a:rPr lang="ko-KR" altLang="en-US" dirty="0" smtClean="0"/>
              <a:t>우리들이 바꾸는 게임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ko-KR" altLang="en-US" dirty="0" smtClean="0"/>
              <a:t>우리의 </a:t>
            </a:r>
            <a:r>
              <a:rPr lang="ko-KR" altLang="en-US" dirty="0" err="1" smtClean="0"/>
              <a:t>마블</a:t>
            </a:r>
            <a:r>
              <a:rPr lang="ko-KR" altLang="en-US" dirty="0" smtClean="0"/>
              <a:t> 말판 </a:t>
            </a:r>
            <a:r>
              <a:rPr lang="en-US" altLang="ko-KR" dirty="0" smtClean="0"/>
              <a:t>+ </a:t>
            </a:r>
            <a:r>
              <a:rPr lang="ko-KR" altLang="en-US" dirty="0" smtClean="0"/>
              <a:t>규칙</a:t>
            </a:r>
            <a:endParaRPr lang="en-US" altLang="ko-KR" dirty="0" smtClean="0"/>
          </a:p>
          <a:p>
            <a:endParaRPr lang="en-US" altLang="ko-KR" dirty="0"/>
          </a:p>
          <a:p>
            <a:endParaRPr lang="en-US" altLang="ko-KR" dirty="0" smtClean="0"/>
          </a:p>
          <a:p>
            <a:endParaRPr lang="en-US" altLang="ko-KR" dirty="0" smtClean="0"/>
          </a:p>
          <a:p>
            <a:r>
              <a:rPr lang="ko-KR" altLang="en-US" dirty="0" smtClean="0"/>
              <a:t>우리의 </a:t>
            </a:r>
            <a:r>
              <a:rPr lang="ko-KR" altLang="en-US" dirty="0" err="1" smtClean="0"/>
              <a:t>마블</a:t>
            </a:r>
            <a:r>
              <a:rPr lang="ko-KR" altLang="en-US" dirty="0" smtClean="0"/>
              <a:t> 찬스카드</a:t>
            </a:r>
            <a:endParaRPr lang="en-US" altLang="ko-KR" dirty="0" smtClean="0"/>
          </a:p>
          <a:p>
            <a:pPr>
              <a:buNone/>
            </a:pPr>
            <a:endParaRPr lang="ko-KR" altLang="en-US" dirty="0"/>
          </a:p>
        </p:txBody>
      </p:sp>
      <p:pic>
        <p:nvPicPr>
          <p:cNvPr id="4" name="그림 3" descr="말판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580112" y="1556792"/>
            <a:ext cx="3454104" cy="2447414"/>
          </a:xfrm>
          <a:prstGeom prst="rect">
            <a:avLst/>
          </a:prstGeom>
        </p:spPr>
      </p:pic>
      <p:pic>
        <p:nvPicPr>
          <p:cNvPr id="5" name="그림 4" descr="카드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1229684">
            <a:off x="5878361" y="3701590"/>
            <a:ext cx="1463894" cy="2367391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어떻게 바꿀까요</a:t>
            </a:r>
            <a:r>
              <a:rPr lang="en-US" altLang="ko-KR" dirty="0" smtClean="0"/>
              <a:t>? (</a:t>
            </a:r>
            <a:r>
              <a:rPr lang="ko-KR" altLang="en-US" dirty="0" smtClean="0"/>
              <a:t>예시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altLang="ko-KR" b="1" u="sng" dirty="0" smtClean="0"/>
              <a:t>&lt;</a:t>
            </a:r>
            <a:r>
              <a:rPr lang="ko-KR" altLang="en-US" b="1" u="sng" dirty="0" smtClean="0"/>
              <a:t>규칙 바꾸기</a:t>
            </a:r>
            <a:r>
              <a:rPr lang="en-US" altLang="ko-KR" b="1" u="sng" dirty="0" smtClean="0"/>
              <a:t>/</a:t>
            </a:r>
            <a:r>
              <a:rPr lang="ko-KR" altLang="en-US" b="1" u="sng" dirty="0" smtClean="0"/>
              <a:t>추가하기</a:t>
            </a:r>
            <a:r>
              <a:rPr lang="en-US" altLang="ko-KR" b="1" u="sng" dirty="0" smtClean="0"/>
              <a:t>&gt;</a:t>
            </a:r>
            <a:endParaRPr lang="ko-KR" altLang="en-US" b="1" u="sng" dirty="0"/>
          </a:p>
        </p:txBody>
      </p:sp>
      <p:sp>
        <p:nvSpPr>
          <p:cNvPr id="4" name="타원 3"/>
          <p:cNvSpPr/>
          <p:nvPr/>
        </p:nvSpPr>
        <p:spPr>
          <a:xfrm>
            <a:off x="899592" y="2204864"/>
            <a:ext cx="1152128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b="1" dirty="0" smtClean="0"/>
              <a:t>자유</a:t>
            </a:r>
            <a:endParaRPr lang="ko-KR" altLang="en-US" sz="2400" b="1" dirty="0"/>
          </a:p>
        </p:txBody>
      </p:sp>
      <p:sp>
        <p:nvSpPr>
          <p:cNvPr id="5" name="타원 4"/>
          <p:cNvSpPr/>
          <p:nvPr/>
        </p:nvSpPr>
        <p:spPr>
          <a:xfrm>
            <a:off x="899592" y="3645024"/>
            <a:ext cx="1152128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b="1" dirty="0" smtClean="0"/>
              <a:t>정의</a:t>
            </a:r>
            <a:endParaRPr lang="ko-KR" altLang="en-US" b="1" dirty="0"/>
          </a:p>
        </p:txBody>
      </p:sp>
      <p:sp>
        <p:nvSpPr>
          <p:cNvPr id="7" name="타원 6"/>
          <p:cNvSpPr/>
          <p:nvPr/>
        </p:nvSpPr>
        <p:spPr>
          <a:xfrm>
            <a:off x="899592" y="5157192"/>
            <a:ext cx="1152128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b="1" dirty="0" smtClean="0"/>
              <a:t>복지</a:t>
            </a:r>
            <a:endParaRPr lang="ko-KR" altLang="en-US" b="1" dirty="0"/>
          </a:p>
        </p:txBody>
      </p:sp>
      <p:sp>
        <p:nvSpPr>
          <p:cNvPr id="8" name="오른쪽 화살표 7"/>
          <p:cNvSpPr/>
          <p:nvPr/>
        </p:nvSpPr>
        <p:spPr>
          <a:xfrm>
            <a:off x="2483768" y="2564904"/>
            <a:ext cx="648072" cy="360040"/>
          </a:xfrm>
          <a:prstGeom prst="righ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9" name="오른쪽 화살표 8"/>
          <p:cNvSpPr/>
          <p:nvPr/>
        </p:nvSpPr>
        <p:spPr>
          <a:xfrm>
            <a:off x="2483768" y="4005064"/>
            <a:ext cx="648072" cy="360040"/>
          </a:xfrm>
          <a:prstGeom prst="righ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오른쪽 화살표 9"/>
          <p:cNvSpPr/>
          <p:nvPr/>
        </p:nvSpPr>
        <p:spPr>
          <a:xfrm>
            <a:off x="2483768" y="5445224"/>
            <a:ext cx="648072" cy="360040"/>
          </a:xfrm>
          <a:prstGeom prst="righ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2" name="모서리가 둥근 직사각형 11"/>
          <p:cNvSpPr/>
          <p:nvPr/>
        </p:nvSpPr>
        <p:spPr>
          <a:xfrm>
            <a:off x="3635896" y="2348880"/>
            <a:ext cx="4752528" cy="864096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/>
              <a:t>&lt;</a:t>
            </a:r>
            <a:r>
              <a:rPr lang="ko-KR" altLang="en-US" b="1" dirty="0" smtClean="0"/>
              <a:t>자유</a:t>
            </a:r>
            <a:r>
              <a:rPr lang="en-US" altLang="ko-KR" b="1" dirty="0" smtClean="0"/>
              <a:t>&gt;</a:t>
            </a:r>
          </a:p>
          <a:p>
            <a:pPr algn="ctr"/>
            <a:r>
              <a:rPr lang="ko-KR" altLang="en-US" dirty="0" smtClean="0"/>
              <a:t>땅은 자신의 재산이므로 돈이 부족하면 </a:t>
            </a:r>
            <a:endParaRPr lang="en-US" altLang="ko-KR" dirty="0" smtClean="0"/>
          </a:p>
          <a:p>
            <a:pPr algn="ctr"/>
            <a:r>
              <a:rPr lang="ko-KR" altLang="en-US" dirty="0" smtClean="0"/>
              <a:t>팔 수 있다</a:t>
            </a:r>
            <a:r>
              <a:rPr lang="en-US" altLang="ko-KR" dirty="0" smtClean="0"/>
              <a:t>. (</a:t>
            </a:r>
            <a:r>
              <a:rPr lang="ko-KR" altLang="en-US" dirty="0" smtClean="0"/>
              <a:t>경아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13" name="모서리가 둥근 직사각형 12"/>
          <p:cNvSpPr/>
          <p:nvPr/>
        </p:nvSpPr>
        <p:spPr>
          <a:xfrm>
            <a:off x="3635896" y="3645024"/>
            <a:ext cx="4752528" cy="1008112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sz="1600" b="1" dirty="0" smtClean="0"/>
              <a:t>&lt;</a:t>
            </a:r>
            <a:r>
              <a:rPr lang="ko-KR" altLang="en-US" sz="1600" b="1" dirty="0" smtClean="0"/>
              <a:t>정의</a:t>
            </a:r>
            <a:r>
              <a:rPr lang="en-US" altLang="ko-KR" sz="1600" b="1" dirty="0" smtClean="0"/>
              <a:t>&gt;</a:t>
            </a:r>
          </a:p>
          <a:p>
            <a:pPr algn="ctr"/>
            <a:r>
              <a:rPr lang="ko-KR" altLang="en-US" sz="1600" dirty="0" smtClean="0"/>
              <a:t>재산에 따라 출발지의 월급을 달리 부여한다</a:t>
            </a:r>
            <a:r>
              <a:rPr lang="en-US" altLang="ko-KR" sz="1600" dirty="0" smtClean="0"/>
              <a:t>.</a:t>
            </a:r>
          </a:p>
          <a:p>
            <a:pPr algn="ctr"/>
            <a:r>
              <a:rPr lang="en-US" altLang="ko-KR" sz="1600" dirty="0" smtClean="0"/>
              <a:t>300 </a:t>
            </a:r>
            <a:r>
              <a:rPr lang="ko-KR" altLang="en-US" sz="1600" dirty="0" smtClean="0"/>
              <a:t>이상 </a:t>
            </a:r>
            <a:r>
              <a:rPr lang="en-US" altLang="ko-KR" sz="1600" dirty="0" smtClean="0"/>
              <a:t>10</a:t>
            </a:r>
            <a:r>
              <a:rPr lang="ko-KR" altLang="en-US" sz="1600" dirty="0" smtClean="0"/>
              <a:t>만원 </a:t>
            </a:r>
            <a:r>
              <a:rPr lang="en-US" altLang="ko-KR" sz="1600" dirty="0" smtClean="0"/>
              <a:t>/</a:t>
            </a:r>
            <a:r>
              <a:rPr lang="ko-KR" altLang="en-US" sz="1600" dirty="0" smtClean="0"/>
              <a:t> </a:t>
            </a:r>
            <a:r>
              <a:rPr lang="en-US" altLang="ko-KR" sz="1600" dirty="0" smtClean="0"/>
              <a:t>100 </a:t>
            </a:r>
            <a:r>
              <a:rPr lang="ko-KR" altLang="en-US" sz="1600" dirty="0" smtClean="0"/>
              <a:t>이상 </a:t>
            </a:r>
            <a:r>
              <a:rPr lang="en-US" altLang="ko-KR" sz="1600" dirty="0" smtClean="0"/>
              <a:t>30</a:t>
            </a:r>
            <a:r>
              <a:rPr lang="ko-KR" altLang="en-US" sz="1600" dirty="0" smtClean="0"/>
              <a:t>만원 </a:t>
            </a:r>
            <a:r>
              <a:rPr lang="en-US" altLang="ko-KR" sz="1600" dirty="0" smtClean="0"/>
              <a:t>/ </a:t>
            </a:r>
          </a:p>
          <a:p>
            <a:pPr algn="ctr"/>
            <a:r>
              <a:rPr lang="en-US" altLang="ko-KR" sz="1600" dirty="0" smtClean="0"/>
              <a:t>100 </a:t>
            </a:r>
            <a:r>
              <a:rPr lang="ko-KR" altLang="en-US" sz="1600" dirty="0" smtClean="0"/>
              <a:t>미만 </a:t>
            </a:r>
            <a:r>
              <a:rPr lang="en-US" altLang="ko-KR" sz="1600" dirty="0" smtClean="0"/>
              <a:t>50</a:t>
            </a:r>
            <a:r>
              <a:rPr lang="ko-KR" altLang="en-US" sz="1600" dirty="0" smtClean="0"/>
              <a:t>만원 </a:t>
            </a:r>
            <a:r>
              <a:rPr lang="en-US" altLang="ko-KR" sz="1600" dirty="0" smtClean="0"/>
              <a:t>(</a:t>
            </a:r>
            <a:r>
              <a:rPr lang="ko-KR" altLang="en-US" sz="1600" dirty="0" smtClean="0"/>
              <a:t>경아</a:t>
            </a:r>
            <a:r>
              <a:rPr lang="en-US" altLang="ko-KR" sz="1600" dirty="0" smtClean="0"/>
              <a:t>)</a:t>
            </a:r>
            <a:endParaRPr lang="ko-KR" altLang="en-US" sz="1600" dirty="0"/>
          </a:p>
        </p:txBody>
      </p:sp>
      <p:sp>
        <p:nvSpPr>
          <p:cNvPr id="14" name="모서리가 둥근 직사각형 13"/>
          <p:cNvSpPr/>
          <p:nvPr/>
        </p:nvSpPr>
        <p:spPr>
          <a:xfrm>
            <a:off x="3707904" y="5085184"/>
            <a:ext cx="4752528" cy="1080120"/>
          </a:xfrm>
          <a:prstGeom prst="round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altLang="ko-KR" b="1" dirty="0" smtClean="0"/>
              <a:t>&lt;</a:t>
            </a:r>
            <a:r>
              <a:rPr lang="ko-KR" altLang="en-US" b="1" dirty="0" smtClean="0"/>
              <a:t>복지</a:t>
            </a:r>
            <a:r>
              <a:rPr lang="en-US" altLang="ko-KR" b="1" dirty="0" smtClean="0"/>
              <a:t>&gt;</a:t>
            </a:r>
          </a:p>
          <a:p>
            <a:pPr algn="ctr"/>
            <a:r>
              <a:rPr lang="ko-KR" altLang="en-US" dirty="0" smtClean="0"/>
              <a:t>모든 국민은 위급한 상황에서 자신이 원할 때 사다리 카드를 뽑을 수 있다</a:t>
            </a:r>
            <a:r>
              <a:rPr lang="en-US" altLang="ko-KR" dirty="0" smtClean="0"/>
              <a:t>.</a:t>
            </a:r>
          </a:p>
          <a:p>
            <a:pPr algn="ctr"/>
            <a:r>
              <a:rPr lang="en-US" altLang="ko-KR" dirty="0" smtClean="0"/>
              <a:t>(</a:t>
            </a:r>
            <a:r>
              <a:rPr lang="ko-KR" altLang="en-US" dirty="0" smtClean="0"/>
              <a:t>단 총 </a:t>
            </a:r>
            <a:r>
              <a:rPr lang="en-US" altLang="ko-KR" dirty="0" smtClean="0"/>
              <a:t>3</a:t>
            </a:r>
            <a:r>
              <a:rPr lang="ko-KR" altLang="en-US" dirty="0" smtClean="0"/>
              <a:t>번까지 사용할 수 있다</a:t>
            </a:r>
            <a:r>
              <a:rPr lang="en-US" altLang="ko-KR" dirty="0" smtClean="0"/>
              <a:t>.) (</a:t>
            </a:r>
            <a:r>
              <a:rPr lang="ko-KR" altLang="en-US" dirty="0" smtClean="0"/>
              <a:t>경아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dirty="0" smtClean="0"/>
              <a:t>어떻게 바꿀까요</a:t>
            </a:r>
            <a:r>
              <a:rPr lang="en-US" altLang="ko-KR" dirty="0" smtClean="0"/>
              <a:t>? (</a:t>
            </a:r>
            <a:r>
              <a:rPr lang="ko-KR" altLang="en-US" dirty="0" smtClean="0"/>
              <a:t>예시</a:t>
            </a:r>
            <a:r>
              <a:rPr lang="en-US" altLang="ko-KR" dirty="0" smtClean="0"/>
              <a:t>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r>
              <a:rPr lang="en-US" altLang="ko-KR" b="1" u="sng" dirty="0" smtClean="0"/>
              <a:t>&lt;</a:t>
            </a:r>
            <a:r>
              <a:rPr lang="ko-KR" altLang="en-US" b="1" u="sng" dirty="0" smtClean="0"/>
              <a:t>카드 바꾸기</a:t>
            </a:r>
            <a:r>
              <a:rPr lang="en-US" altLang="ko-KR" b="1" u="sng" dirty="0" smtClean="0"/>
              <a:t>/</a:t>
            </a:r>
            <a:r>
              <a:rPr lang="ko-KR" altLang="en-US" b="1" u="sng" dirty="0" smtClean="0"/>
              <a:t>추가하기</a:t>
            </a:r>
            <a:r>
              <a:rPr lang="en-US" altLang="ko-KR" b="1" u="sng" dirty="0" smtClean="0"/>
              <a:t>&gt;</a:t>
            </a:r>
            <a:endParaRPr lang="ko-KR" altLang="en-US" b="1" u="sng" dirty="0" smtClean="0"/>
          </a:p>
          <a:p>
            <a:pPr>
              <a:buNone/>
            </a:pPr>
            <a:endParaRPr lang="ko-KR" altLang="en-US" dirty="0"/>
          </a:p>
        </p:txBody>
      </p:sp>
      <p:sp>
        <p:nvSpPr>
          <p:cNvPr id="4" name="타원 3"/>
          <p:cNvSpPr/>
          <p:nvPr/>
        </p:nvSpPr>
        <p:spPr>
          <a:xfrm>
            <a:off x="899592" y="2204864"/>
            <a:ext cx="1152128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b="1" dirty="0" smtClean="0"/>
              <a:t>자유</a:t>
            </a:r>
            <a:endParaRPr lang="ko-KR" altLang="en-US" sz="2400" b="1" dirty="0"/>
          </a:p>
        </p:txBody>
      </p:sp>
      <p:sp>
        <p:nvSpPr>
          <p:cNvPr id="5" name="타원 4"/>
          <p:cNvSpPr/>
          <p:nvPr/>
        </p:nvSpPr>
        <p:spPr>
          <a:xfrm>
            <a:off x="4067944" y="2204864"/>
            <a:ext cx="1152128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b="1" dirty="0" smtClean="0"/>
              <a:t>정의</a:t>
            </a:r>
            <a:endParaRPr lang="ko-KR" altLang="en-US" b="1" dirty="0"/>
          </a:p>
        </p:txBody>
      </p:sp>
      <p:sp>
        <p:nvSpPr>
          <p:cNvPr id="6" name="타원 5"/>
          <p:cNvSpPr/>
          <p:nvPr/>
        </p:nvSpPr>
        <p:spPr>
          <a:xfrm>
            <a:off x="6948264" y="2132856"/>
            <a:ext cx="1152128" cy="108012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z="2400" b="1" dirty="0" smtClean="0"/>
              <a:t>복지</a:t>
            </a:r>
            <a:endParaRPr lang="ko-KR" altLang="en-US" b="1" dirty="0"/>
          </a:p>
        </p:txBody>
      </p:sp>
      <p:sp>
        <p:nvSpPr>
          <p:cNvPr id="7" name="오른쪽 화살표 6"/>
          <p:cNvSpPr/>
          <p:nvPr/>
        </p:nvSpPr>
        <p:spPr>
          <a:xfrm rot="5400000">
            <a:off x="1187624" y="3573016"/>
            <a:ext cx="648072" cy="360040"/>
          </a:xfrm>
          <a:prstGeom prst="righ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오른쪽 화살표 9"/>
          <p:cNvSpPr/>
          <p:nvPr/>
        </p:nvSpPr>
        <p:spPr>
          <a:xfrm rot="5400000">
            <a:off x="4355976" y="3573016"/>
            <a:ext cx="648072" cy="360040"/>
          </a:xfrm>
          <a:prstGeom prst="righ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1" name="오른쪽 화살표 10"/>
          <p:cNvSpPr/>
          <p:nvPr/>
        </p:nvSpPr>
        <p:spPr>
          <a:xfrm rot="5400000">
            <a:off x="7236296" y="3501008"/>
            <a:ext cx="648072" cy="360040"/>
          </a:xfrm>
          <a:prstGeom prst="rightArrow">
            <a:avLst/>
          </a:prstGeom>
          <a:solidFill>
            <a:schemeClr val="accent1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pic>
        <p:nvPicPr>
          <p:cNvPr id="12" name="그림 11" descr="카드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7584" y="4293096"/>
            <a:ext cx="1365292" cy="220793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4" name="그림 13" descr="카드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995936" y="4293096"/>
            <a:ext cx="1365292" cy="220793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pic>
        <p:nvPicPr>
          <p:cNvPr id="15" name="그림 14" descr="카드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6879116" y="4293096"/>
            <a:ext cx="1365292" cy="2207933"/>
          </a:xfrm>
          <a:prstGeom prst="rect">
            <a:avLst/>
          </a:prstGeom>
          <a:ln w="889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16" name="TextBox 15"/>
          <p:cNvSpPr txBox="1"/>
          <p:nvPr/>
        </p:nvSpPr>
        <p:spPr>
          <a:xfrm>
            <a:off x="899592" y="4293096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b="1" dirty="0" smtClean="0"/>
              <a:t>경매 찬스</a:t>
            </a:r>
            <a:endParaRPr lang="ko-KR" altLang="en-US" b="1" dirty="0"/>
          </a:p>
        </p:txBody>
      </p:sp>
      <p:sp>
        <p:nvSpPr>
          <p:cNvPr id="17" name="TextBox 16"/>
          <p:cNvSpPr txBox="1"/>
          <p:nvPr/>
        </p:nvSpPr>
        <p:spPr>
          <a:xfrm>
            <a:off x="4067944" y="4314582"/>
            <a:ext cx="129614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600" b="1" dirty="0" smtClean="0"/>
              <a:t>세금 와르르</a:t>
            </a:r>
            <a:endParaRPr lang="ko-KR" altLang="en-US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948264" y="4293096"/>
            <a:ext cx="12241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600" b="1" dirty="0" smtClean="0"/>
              <a:t>우리나라 프리패스</a:t>
            </a:r>
            <a:endParaRPr lang="ko-KR" altLang="en-US" sz="1600" b="1" dirty="0"/>
          </a:p>
        </p:txBody>
      </p:sp>
      <p:sp>
        <p:nvSpPr>
          <p:cNvPr id="19" name="TextBox 18"/>
          <p:cNvSpPr txBox="1"/>
          <p:nvPr/>
        </p:nvSpPr>
        <p:spPr>
          <a:xfrm>
            <a:off x="827584" y="4725144"/>
            <a:ext cx="129614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dirty="0" smtClean="0"/>
              <a:t>주인 없는 땅 중 </a:t>
            </a:r>
            <a:endParaRPr lang="en-US" altLang="ko-KR" sz="1200" dirty="0" smtClean="0"/>
          </a:p>
          <a:p>
            <a:pPr algn="ctr"/>
            <a:r>
              <a:rPr lang="ko-KR" altLang="en-US" sz="1200" dirty="0" smtClean="0"/>
              <a:t>가장 좋은 땅을 </a:t>
            </a:r>
            <a:endParaRPr lang="en-US" altLang="ko-KR" sz="1200" dirty="0" smtClean="0"/>
          </a:p>
          <a:p>
            <a:pPr algn="ctr"/>
            <a:r>
              <a:rPr lang="ko-KR" altLang="en-US" sz="1200" dirty="0" smtClean="0"/>
              <a:t>경매로 산다</a:t>
            </a:r>
            <a:r>
              <a:rPr lang="en-US" altLang="ko-KR" sz="1200" dirty="0" smtClean="0"/>
              <a:t>.</a:t>
            </a:r>
          </a:p>
          <a:p>
            <a:pPr algn="ctr"/>
            <a:endParaRPr lang="en-US" altLang="ko-KR" sz="1200" dirty="0" smtClean="0"/>
          </a:p>
          <a:p>
            <a:pPr algn="ctr"/>
            <a:endParaRPr lang="en-US" altLang="ko-KR" sz="1200" dirty="0" smtClean="0"/>
          </a:p>
          <a:p>
            <a:pPr algn="ctr"/>
            <a:r>
              <a:rPr lang="ko-KR" altLang="en-US" sz="1200" dirty="0" smtClean="0"/>
              <a:t>모두 자유롭게 참여 가능</a:t>
            </a:r>
            <a:endParaRPr lang="en-US" altLang="ko-KR" sz="1200" dirty="0" smtClean="0"/>
          </a:p>
          <a:p>
            <a:pPr algn="ctr"/>
            <a:r>
              <a:rPr lang="en-US" altLang="ko-KR" sz="1200" dirty="0" smtClean="0"/>
              <a:t>(</a:t>
            </a:r>
            <a:r>
              <a:rPr lang="ko-KR" altLang="en-US" sz="1200" dirty="0" smtClean="0"/>
              <a:t>경아</a:t>
            </a:r>
            <a:r>
              <a:rPr lang="en-US" altLang="ko-KR" sz="1200" dirty="0" smtClean="0"/>
              <a:t>)</a:t>
            </a:r>
            <a:endParaRPr lang="ko-KR" altLang="en-US" sz="1200" dirty="0"/>
          </a:p>
        </p:txBody>
      </p:sp>
      <p:sp>
        <p:nvSpPr>
          <p:cNvPr id="20" name="TextBox 19"/>
          <p:cNvSpPr txBox="1"/>
          <p:nvPr/>
        </p:nvSpPr>
        <p:spPr>
          <a:xfrm>
            <a:off x="3995936" y="4725144"/>
            <a:ext cx="1368152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dirty="0" smtClean="0"/>
              <a:t>국세청으로 가서</a:t>
            </a:r>
            <a:endParaRPr lang="en-US" altLang="ko-KR" sz="1200" dirty="0" smtClean="0"/>
          </a:p>
          <a:p>
            <a:pPr algn="ctr"/>
            <a:r>
              <a:rPr lang="ko-KR" altLang="en-US" sz="1200" dirty="0" smtClean="0"/>
              <a:t>가</a:t>
            </a:r>
            <a:r>
              <a:rPr lang="ko-KR" altLang="en-US" sz="1200" dirty="0"/>
              <a:t>진</a:t>
            </a:r>
            <a:r>
              <a:rPr lang="ko-KR" altLang="en-US" sz="1200" dirty="0" smtClean="0"/>
              <a:t> 땅 개수만큼</a:t>
            </a:r>
            <a:endParaRPr lang="en-US" altLang="ko-KR" sz="1200" dirty="0" smtClean="0"/>
          </a:p>
          <a:p>
            <a:pPr algn="ctr"/>
            <a:r>
              <a:rPr lang="ko-KR" altLang="en-US" sz="1200" dirty="0" smtClean="0"/>
              <a:t>세금을 다르게 </a:t>
            </a:r>
            <a:endParaRPr lang="en-US" altLang="ko-KR" sz="1200" dirty="0" smtClean="0"/>
          </a:p>
          <a:p>
            <a:pPr algn="ctr"/>
            <a:r>
              <a:rPr lang="ko-KR" altLang="en-US" sz="1200" dirty="0" smtClean="0"/>
              <a:t>낸다</a:t>
            </a:r>
            <a:r>
              <a:rPr lang="en-US" altLang="ko-KR" sz="1200" dirty="0" smtClean="0"/>
              <a:t>.</a:t>
            </a:r>
          </a:p>
          <a:p>
            <a:pPr algn="ctr"/>
            <a:endParaRPr lang="en-US" altLang="ko-KR" sz="1200" dirty="0" smtClean="0"/>
          </a:p>
          <a:p>
            <a:pPr algn="ctr"/>
            <a:endParaRPr lang="en-US" altLang="ko-KR" sz="1200" dirty="0" smtClean="0"/>
          </a:p>
          <a:p>
            <a:pPr algn="ctr"/>
            <a:r>
              <a:rPr lang="en-US" altLang="ko-KR" sz="1200" dirty="0" smtClean="0"/>
              <a:t>(</a:t>
            </a:r>
            <a:r>
              <a:rPr lang="ko-KR" altLang="en-US" sz="1200" dirty="0" smtClean="0"/>
              <a:t>경아</a:t>
            </a:r>
            <a:r>
              <a:rPr lang="en-US" altLang="ko-KR" sz="1200" dirty="0" smtClean="0"/>
              <a:t>)</a:t>
            </a:r>
            <a:endParaRPr lang="ko-KR" altLang="en-US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6948264" y="4869160"/>
            <a:ext cx="1296144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dirty="0" smtClean="0"/>
              <a:t>내 국적인 땅은</a:t>
            </a:r>
            <a:endParaRPr lang="en-US" altLang="ko-KR" sz="1200" dirty="0" smtClean="0"/>
          </a:p>
          <a:p>
            <a:pPr algn="ctr"/>
            <a:r>
              <a:rPr lang="ko-KR" altLang="en-US" sz="1200" dirty="0" smtClean="0"/>
              <a:t>다른 사람이 </a:t>
            </a:r>
            <a:endParaRPr lang="en-US" altLang="ko-KR" sz="1200" dirty="0" smtClean="0"/>
          </a:p>
          <a:p>
            <a:pPr algn="ctr"/>
            <a:r>
              <a:rPr lang="ko-KR" altLang="en-US" sz="1200" dirty="0" smtClean="0"/>
              <a:t>주인이어도</a:t>
            </a:r>
            <a:endParaRPr lang="en-US" altLang="ko-KR" sz="1200" dirty="0" smtClean="0"/>
          </a:p>
          <a:p>
            <a:pPr algn="ctr"/>
            <a:r>
              <a:rPr lang="ko-KR" altLang="en-US" sz="1200" dirty="0" smtClean="0"/>
              <a:t>통행료를 내지 않고 지나간다</a:t>
            </a:r>
            <a:r>
              <a:rPr lang="en-US" altLang="ko-KR" sz="1200" dirty="0" smtClean="0"/>
              <a:t>.</a:t>
            </a:r>
          </a:p>
          <a:p>
            <a:pPr algn="ctr"/>
            <a:endParaRPr lang="en-US" altLang="ko-KR" sz="1200" dirty="0"/>
          </a:p>
          <a:p>
            <a:pPr algn="ctr"/>
            <a:r>
              <a:rPr lang="en-US" altLang="ko-KR" sz="1200" dirty="0" smtClean="0"/>
              <a:t>(</a:t>
            </a:r>
            <a:r>
              <a:rPr lang="ko-KR" altLang="en-US" sz="1200" dirty="0" smtClean="0"/>
              <a:t>경아</a:t>
            </a:r>
            <a:r>
              <a:rPr lang="en-US" altLang="ko-KR" sz="1200" dirty="0" smtClean="0"/>
              <a:t>)</a:t>
            </a:r>
            <a:endParaRPr lang="ko-KR" altLang="en-US" sz="1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242</Words>
  <Application>Microsoft Office PowerPoint</Application>
  <PresentationFormat>화면 슬라이드 쇼(4:3)</PresentationFormat>
  <Paragraphs>65</Paragraphs>
  <Slides>6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6</vt:i4>
      </vt:variant>
    </vt:vector>
  </HeadingPairs>
  <TitlesOfParts>
    <vt:vector size="7" baseType="lpstr">
      <vt:lpstr>Office 테마</vt:lpstr>
      <vt:lpstr>바람직한 국가 게임 만들기</vt:lpstr>
      <vt:lpstr>오늘의 평가요소</vt:lpstr>
      <vt:lpstr>봉투에 들어있는 것 1 (원래 게임)</vt:lpstr>
      <vt:lpstr>봉투에 들어있는 것 2 (우리들이 바꾸는 게임)</vt:lpstr>
      <vt:lpstr>어떻게 바꿀까요? (예시)</vt:lpstr>
      <vt:lpstr>어떻게 바꿀까요? (예시)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바람직한 국가 게임 만들기</dc:title>
  <dc:creator>user</dc:creator>
  <cp:lastModifiedBy>user</cp:lastModifiedBy>
  <cp:revision>7</cp:revision>
  <dcterms:created xsi:type="dcterms:W3CDTF">2018-11-08T20:21:57Z</dcterms:created>
  <dcterms:modified xsi:type="dcterms:W3CDTF">2018-11-08T21:11:36Z</dcterms:modified>
</cp:coreProperties>
</file>