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2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6" r:id="rId16"/>
    <p:sldId id="287" r:id="rId17"/>
    <p:sldId id="285" r:id="rId18"/>
    <p:sldId id="273" r:id="rId19"/>
    <p:sldId id="26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DF2"/>
    <a:srgbClr val="FDC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6T11:49:02.157"/>
    </inkml:context>
    <inkml:brush xml:id="br0">
      <inkml:brushProperty name="width" value="0.15875" units="cm"/>
      <inkml:brushProperty name="height" value="0.15875" units="cm"/>
      <inkml:brushProperty name="color" value="#FA0000"/>
      <inkml:brushProperty name="ignorePressure" value="1"/>
    </inkml:brush>
  </inkml:definitions>
  <inkml:trace contextRef="#ctx0" brushRef="#br0">0 2798,'10'33,"-7"-13,-1 2,0-2,-1 2,-1 0,-1 20,1-7,-1-22,1 0,1 1,0-1,0 1,1-1,0 1,1-2,0 5,18 89,6 22,-25-121,6 18,0 0,2 1,0-2,11 19,25 44,-34-71,2-2,0 0,0-1,1-1,0-2,0 1,1-3,2 1,12 8,-9-8,2-1,0-1,-1-2,1-1,0-3,0 0,0-2,6-2,31 2,-45 1,-7 0,1 1,0-2,0 1,-1-2,1 0,0 0,-1-2,1 0,4-3,14-11,-17 13,-1 0,0-2,-1 0,0-1,1 1,-1-2,1-3,6-11,-2-1,0-1,-1-1,-1-1,6-14,-4 5,20-98,-7-2,-23 109,0 0,-1-1,0 1,-2-1,0 0,-1-8,0-23,0-76,0 126,0 0,-1 1,0-2,-1 2,1 0,-1-1,1 1,-1 1,-1-1,0 1,1 0,-2 0,0-2,1 3,-4-8,-1 2,0 0,0 1,-1 0,-6-4,8 10,1 0,-1 1,0 1,1 0,-1 1,0-1,0 3,0-2,-1 2,2 0,-1 1,-8 1,-9 0,4-2,16-1,0 0,0 1,-1-1,1 2,-1-1,1 2,0-1,0 1,0-1,0 2,0-1,0 1,0 0,1 1,-1 0,1 1,-4 2,4 3,-1 1,1 0,0 1,1-1,-1 1,1 0,1 0,0 1,0 0,1-1,0 1,0-1,1 1,0-1,0 1,1 0,2 12,-2 26,0 141,17-126,-13-54,35 57,0 10,37 26,-33-68,-21-23,-11-7,1-1,0 0,0-1,0-2,0 0,1-2,-1 1,1-2,-1-2,7 0,19 1,141 0,-174 2,-1-1,0-1,0 0,0 0,1 0,-2-1,1 0,0-1,0 0,0 0,0 0,-1-1,1 0,-1 0,0 0,0-1,1-2,27-33,-23 31,0-2,-1 0,0 0,-1 0,0-1,4-9,35-73,-7-24,8-28,-36 102,-6 24,0 0,-1-1,0 1,-1-1,0-2,29-169,-24 77,-2 47,-3-1,-1 1,-4-34,2 7,16-88,-17-298,1-891,0 1351</inkml:trace>
  <inkml:trace contextRef="#ctx0" brushRef="#br0" timeOffset="0.9961">1316 630,'0'0,"0"0,0 0,0 1,0-1,0 0,0 1,0 0,0-1,0 0,0 1,0-1,0 0,0 0,1 0,-1 1,0-1,0 1,0-1,0 0,0 1,0-1,0 0,1 0,-1 0,0 0,0 0,0 1,0-1,1 0,-1 1,0-1,0 0,0 0,1 0,-1 0,0 0,0 0,1 0,-1 0,0 0,0 1,0-2,1 1,-1 0,0 0,0 0,1 0,-1 0,0 0,0 0,0 0,1 0,-1-1,0 1,0 0,0-1,0 1,1 0,-1 0,0 0,12-15,35-86,29-80,-5-12,-65 172,1 0,1 1,0 1,0 0,7-10,-15 28,1 0,-1 0,1 0,-1 0,1-1,-1 2,1-1,0 0,-1 0,1 1,-1-1,1 1,0-2,0 2,-1-1,1 1,0 0,0 0,-1-1,2 0,-1 1,-1 0,1 0,0 0,0 0,0 0,-1 0,1 0,0 0,0 1,-1-1,1 1,0-1,0 0,0 1,0-1,-1 1,1 0,0 0,-1-1,1 0,-1 2,1-1,0-1,43 86,0 23,8-5,-32-61,-17-38,0 1,-1-2,1 3,-1-2,0 0,0 2,0-1,0 0,-1 1,0-1,0 0,8 31,32 57,0 35,-8-57,-10-11,-18-49</inkml:trace>
  <inkml:trace contextRef="#ctx0" brushRef="#br0" timeOffset="1.9961">1525 2990,'0'0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C2280-FCEE-4557-96D3-33A04CBF194D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21F91-C299-4640-B64F-2A2E4409BB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6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31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6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1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85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54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1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87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2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55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7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6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273D877-FB66-4352-BF39-1E7A256F4FFB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76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3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0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61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03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36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40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52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92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60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28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D376-CFB1-4697-8641-20EF202D7E98}" type="datetimeFigureOut">
              <a:rPr lang="ko-KR" altLang="en-US" smtClean="0"/>
              <a:t>2022-06-02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D635-8A2D-42B8-BF18-94290C99C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4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19176" y="5892843"/>
            <a:ext cx="12571429" cy="37669"/>
            <a:chOff x="-478764" y="8839264"/>
            <a:chExt cx="18857144" cy="5650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478764" y="8839264"/>
              <a:ext cx="18857144" cy="5650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9176" y="459828"/>
            <a:ext cx="12571429" cy="37669"/>
            <a:chOff x="-478764" y="689741"/>
            <a:chExt cx="18857144" cy="5650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478764" y="689741"/>
              <a:ext cx="18857144" cy="565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597666" y="266134"/>
            <a:ext cx="20705342" cy="5701697"/>
            <a:chOff x="-1383960" y="1970427"/>
            <a:chExt cx="21078576" cy="58247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383960" y="1970427"/>
              <a:ext cx="21078576" cy="5824723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73213" y="3337869"/>
              <a:ext cx="10539288" cy="2912362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35761" y="-965540"/>
            <a:ext cx="15141373" cy="1130296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766277" y="3571830"/>
            <a:ext cx="6017843" cy="396127"/>
            <a:chOff x="5759089" y="6502821"/>
            <a:chExt cx="6771710" cy="59419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2183470" y="6502821"/>
              <a:ext cx="347329" cy="592652"/>
              <a:chOff x="12183470" y="6502821"/>
              <a:chExt cx="347329" cy="59265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20700000">
                <a:off x="12183470" y="6502821"/>
                <a:ext cx="347329" cy="59265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759089" y="6504360"/>
              <a:ext cx="347329" cy="592652"/>
              <a:chOff x="5759089" y="6504360"/>
              <a:chExt cx="347329" cy="592652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960000">
                <a:off x="5759089" y="6504360"/>
                <a:ext cx="347329" cy="59265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504317" y="2048934"/>
            <a:ext cx="394676" cy="435889"/>
            <a:chOff x="5256476" y="3073400"/>
            <a:chExt cx="592014" cy="65383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5256476" y="3073400"/>
              <a:ext cx="592014" cy="65383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931411" y="1695586"/>
            <a:ext cx="224176" cy="224176"/>
            <a:chOff x="11897116" y="2543379"/>
            <a:chExt cx="336264" cy="33626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1897116" y="2543379"/>
              <a:ext cx="336264" cy="33626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937402" y="2471555"/>
            <a:ext cx="394676" cy="435889"/>
            <a:chOff x="13406103" y="3707332"/>
            <a:chExt cx="592014" cy="65383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3406103" y="3707332"/>
              <a:ext cx="592014" cy="65383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571185" y="2141859"/>
            <a:ext cx="224176" cy="224176"/>
            <a:chOff x="3856777" y="3212789"/>
            <a:chExt cx="336264" cy="33626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3856777" y="3212789"/>
              <a:ext cx="336264" cy="3362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606105" y="2751383"/>
            <a:ext cx="224176" cy="224176"/>
            <a:chOff x="14409158" y="4127075"/>
            <a:chExt cx="336264" cy="33626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4409158" y="4127075"/>
              <a:ext cx="336264" cy="33626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2040" y="2912186"/>
            <a:ext cx="8577350" cy="1519688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ArchUp">
              <a:avLst>
                <a:gd name="adj" fmla="val cd2"/>
              </a:avLst>
            </a:prstTxWarp>
            <a:noAutofit/>
          </a:bodyPr>
          <a:lstStyle/>
          <a:p>
            <a:pPr lvl="0">
              <a:defRPr/>
            </a:pPr>
            <a:r>
              <a:rPr lang="en-US" altLang="ko-KR" sz="8000" b="1" dirty="0" smtClean="0">
                <a:ln w="41275" cap="flat">
                  <a:noFill/>
                </a:ln>
                <a:solidFill>
                  <a:srgbClr val="FFE7A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8000" b="1" dirty="0" smtClean="0">
                <a:ln w="41275" cap="flat">
                  <a:noFill/>
                </a:ln>
                <a:solidFill>
                  <a:srgbClr val="FFE7A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왜 정의로운 사회를 추구하는가</a:t>
            </a:r>
            <a:r>
              <a:rPr lang="en-US" altLang="ko-KR" sz="8000" b="1" dirty="0" smtClean="0">
                <a:ln w="41275" cap="flat">
                  <a:noFill/>
                </a:ln>
                <a:solidFill>
                  <a:srgbClr val="FFE7AC"/>
                </a:solidFill>
                <a:effectLst>
                  <a:outerShdw dist="76200" dir="2400000" algn="tl" rotWithShape="0">
                    <a:prstClr val="black"/>
                  </a:outerShdw>
                </a:effectLst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en-US" altLang="ko-KR" sz="8000" b="1" dirty="0">
              <a:ln w="41275" cap="flat">
                <a:noFill/>
              </a:ln>
              <a:solidFill>
                <a:srgbClr val="FFE7AC"/>
              </a:solidFill>
              <a:effectLst>
                <a:outerShdw dist="76200" dir="2400000" algn="tl" rotWithShape="0">
                  <a:prstClr val="black"/>
                </a:outerShdw>
              </a:effectLst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2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13892"/>
              </p:ext>
            </p:extLst>
          </p:nvPr>
        </p:nvGraphicFramePr>
        <p:xfrm>
          <a:off x="724833" y="1159316"/>
          <a:ext cx="11128912" cy="51389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92094"/>
                <a:gridCol w="1666313"/>
                <a:gridCol w="1714101"/>
                <a:gridCol w="1714101"/>
                <a:gridCol w="1714101"/>
                <a:gridCol w="1714101"/>
                <a:gridCol w="1714101"/>
              </a:tblGrid>
              <a:tr h="85649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dirty="0" smtClean="0"/>
                        <a:t> 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</a:t>
                      </a:r>
                      <a:r>
                        <a:rPr lang="ko-KR" altLang="en-US" dirty="0" err="1" smtClean="0"/>
                        <a:t>모둠</a:t>
                      </a:r>
                      <a:endParaRPr lang="ko-KR" altLang="en-US" dirty="0"/>
                    </a:p>
                  </a:txBody>
                  <a:tcPr/>
                </a:tc>
              </a:tr>
              <a:tr h="85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첫째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5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둘째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5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셋째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5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넷째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564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dirty="0" smtClean="0"/>
                        <a:t>나눈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이유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8103" y="1092821"/>
            <a:ext cx="10816683" cy="524107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64586" y="1312700"/>
            <a:ext cx="107194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1. </a:t>
            </a:r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사회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구성원에게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   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를 보장하기 위해 </a:t>
            </a:r>
          </a:p>
          <a:p>
            <a:pPr fontAlgn="base"/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→ 모든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인간은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하기에 자유권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평등권 등의 권리를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) </a:t>
            </a:r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보     </a:t>
            </a:r>
            <a:endParaRPr lang="en-US" altLang="ko-KR" sz="28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</a:t>
            </a:r>
            <a:r>
              <a:rPr lang="ko-KR" altLang="en-US" sz="28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장받아야</a:t>
            </a:r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함 </a:t>
            </a:r>
            <a:endParaRPr lang="en-US" altLang="ko-KR" sz="28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사회 구성원에게 각자의 몫을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하게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 위해 </a:t>
            </a:r>
          </a:p>
          <a:p>
            <a:pPr fontAlgn="base"/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→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자기 능력을 발휘할 수 없는 환경의 구성원들에게도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   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</a:t>
            </a:r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유지할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수 있을 만큼의 몫을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하는 것이 공정함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하고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하는 공동체를 만들기 위해</a:t>
            </a:r>
          </a:p>
          <a:p>
            <a:pPr fontAlgn="base"/>
            <a:r>
              <a:rPr lang="ko-KR" altLang="en-US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→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모든 구성원을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)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대우하는 사회에서 구성원 간의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와 </a:t>
            </a:r>
            <a:endParaRPr lang="en-US" altLang="ko-KR" sz="28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8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(       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이끌어 낼 수 있음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롤스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</a:p>
          <a:p>
            <a:pPr fontAlgn="base"/>
            <a:r>
              <a:rPr lang="en-US" altLang="ko-KR" sz="3200" dirty="0" smtClean="0"/>
              <a:t>12</a:t>
            </a:r>
            <a:r>
              <a:rPr lang="en-US" altLang="ko-KR" sz="3200" dirty="0"/>
              <a:t>) </a:t>
            </a:r>
            <a:r>
              <a:rPr lang="en-US" altLang="ko-KR" sz="3200" dirty="0" smtClean="0"/>
              <a:t>3</a:t>
            </a:r>
            <a:r>
              <a:rPr lang="en-US" altLang="ko-KR" sz="3200" dirty="0"/>
              <a:t>) </a:t>
            </a:r>
            <a:endParaRPr lang="ko-KR" altLang="en-US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8686" y="1290398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기본적 권리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5483" y="1787276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존엄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6606" y="172911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동등하게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4567" y="3062331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공정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7004" y="308463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분배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6091" y="3514605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인간다운 삶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8027" y="398344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분배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6881" y="483788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신뢰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1664" y="4851201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협력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2142" y="5302230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차별없이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4316" y="530556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신뢰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1796" y="5717671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협력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5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018" y="1176456"/>
            <a:ext cx="11600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빚 나누기 활동</a:t>
            </a:r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&gt; </a:t>
            </a:r>
            <a:r>
              <a:rPr lang="ko-KR" altLang="en-US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28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개인 활동</a:t>
            </a:r>
            <a:endParaRPr lang="en-US" altLang="ko-KR" sz="2800" b="1" dirty="0" smtClean="0">
              <a:solidFill>
                <a:srgbClr val="0070C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사실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.......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우리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모둠원이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그 네 명의 자식들이었습니다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...... !!!!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지금부터 여러분 개인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활동지의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b="1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스크래치 스티커를 긁어보세요</a:t>
            </a:r>
            <a:r>
              <a:rPr lang="en-US" altLang="ko-KR" sz="3000" b="1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en-US" altLang="ko-KR" sz="3000" b="1" dirty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b="1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과연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나는 네 명의 자식 중 누구일까요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?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6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33" y="1766593"/>
            <a:ext cx="116009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빚 나누기 활동</a:t>
            </a:r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&gt; </a:t>
            </a:r>
            <a:r>
              <a:rPr lang="ko-KR" altLang="en-US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28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개인활동 </a:t>
            </a:r>
            <a:r>
              <a:rPr lang="en-US" altLang="ko-KR" sz="28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/ </a:t>
            </a:r>
            <a:r>
              <a:rPr lang="ko-KR" altLang="en-US" sz="28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활동 </a:t>
            </a:r>
            <a:r>
              <a:rPr lang="ko-KR" altLang="en-US" sz="28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방법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arenR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내가 네 명의 자식 중 누구인지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확인하기</a:t>
            </a:r>
            <a:endParaRPr lang="en-US" altLang="ko-KR" sz="3000" dirty="0" smtClean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arenR"/>
            </a:pP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6000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만원의 금액을 어떻게 나눌 것인지 </a:t>
            </a:r>
            <a:r>
              <a:rPr lang="ko-KR" altLang="en-US" sz="3600" b="1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각자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생각하고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진솔하게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(!)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학습지를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작성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3)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그렇게 나눈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이유도 함께 쓰기</a:t>
            </a:r>
            <a:r>
              <a:rPr lang="en-US" altLang="ko-KR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시간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분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부여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4)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금액과 그 이유를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발표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7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8103" y="1092821"/>
            <a:ext cx="10816683" cy="524107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732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6954" y="1154181"/>
            <a:ext cx="10816683" cy="524107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7323" y="433790"/>
            <a:ext cx="1071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롤스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의 공정으로서의 정의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222810" y="1831226"/>
            <a:ext cx="6096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미국의 정치 철학자 ‘존 </a:t>
            </a:r>
            <a:r>
              <a:rPr lang="ko-KR" altLang="en-US" kern="0" dirty="0" err="1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롤스</a:t>
            </a: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’는 정의로운 사회를 실현하기 위해 </a:t>
            </a:r>
            <a:r>
              <a:rPr lang="ko-KR" altLang="en-US" b="1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공정성</a:t>
            </a: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을 확보할 수 있는 </a:t>
            </a:r>
            <a:r>
              <a:rPr lang="ko-KR" altLang="en-US" b="1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정의의 원칙</a:t>
            </a: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을 세우고자 하였다</a:t>
            </a:r>
            <a:r>
              <a:rPr lang="en-US" altLang="ko-KR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그는 누구에게도 유리하지 않은 공정한 절차에 따라 정의의 원칙을 세우기 위해 ‘</a:t>
            </a:r>
            <a:r>
              <a:rPr lang="ko-KR" altLang="en-US" b="1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원초적 입장</a:t>
            </a:r>
            <a:r>
              <a:rPr lang="ko-KR" altLang="en-US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’이라는 실험을 제시하였다</a:t>
            </a:r>
            <a:r>
              <a:rPr lang="en-US" altLang="ko-KR" kern="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. </a:t>
            </a:r>
            <a:r>
              <a:rPr lang="ko-KR" altLang="en-US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</a:rPr>
              <a:t>사회구성원들이 자신의 출신 계층과 신분</a:t>
            </a:r>
            <a:r>
              <a:rPr lang="en-US" altLang="ko-KR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</a:rPr>
              <a:t>그리고 어떠한 결정이 자신에게 유리하고 불리한지를 모르는 </a:t>
            </a:r>
            <a:r>
              <a:rPr lang="ko-KR" altLang="en-US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</a:rPr>
              <a:t>가상적 상황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62" y="334980"/>
            <a:ext cx="3446633" cy="339224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43" y="223459"/>
            <a:ext cx="6111770" cy="304826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554" y="3457267"/>
            <a:ext cx="5387807" cy="262150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795" y="3580254"/>
            <a:ext cx="2874924" cy="265675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981" y="3836287"/>
            <a:ext cx="4079814" cy="23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00" y="1263909"/>
            <a:ext cx="11600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-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롤스의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무지의 베일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8103" y="1092821"/>
            <a:ext cx="10816683" cy="524107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932056" y="1988995"/>
            <a:ext cx="10327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kern="0" dirty="0" err="1" smtClean="0">
                <a:solidFill>
                  <a:srgbClr val="000000"/>
                </a:solidFill>
                <a:ea typeface="함초롬돋움" panose="020B0604000101010101" pitchFamily="50" charset="-127"/>
              </a:rPr>
              <a:t>롤스는</a:t>
            </a:r>
            <a:r>
              <a:rPr lang="ko-KR" altLang="en-US" sz="2000" kern="0" dirty="0" smtClean="0">
                <a:solidFill>
                  <a:srgbClr val="000000"/>
                </a:solidFill>
                <a:ea typeface="함초롬돋움" panose="020B0604000101010101" pitchFamily="50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정의로운 사회를 실현하기 위해 </a:t>
            </a:r>
            <a:r>
              <a:rPr lang="ko-KR" altLang="en-US" sz="2000" b="1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공정성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을 확보할 수 있는 </a:t>
            </a:r>
            <a:r>
              <a:rPr lang="ko-KR" altLang="en-US" sz="2000" b="1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정의의 원칙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을 </a:t>
            </a:r>
            <a:r>
              <a:rPr lang="ko-KR" altLang="en-US" sz="2000" kern="0" dirty="0" smtClean="0">
                <a:solidFill>
                  <a:srgbClr val="000000"/>
                </a:solidFill>
                <a:ea typeface="함초롬돋움" panose="020B0604000101010101" pitchFamily="50" charset="-127"/>
              </a:rPr>
              <a:t>세우고자 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하였다</a:t>
            </a:r>
            <a:r>
              <a:rPr lang="en-US" altLang="ko-KR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그는 누구에게도 유리하지 않은 공정한 절차에 따라 정의의 원칙을 세우기 위해 ‘</a:t>
            </a:r>
            <a:r>
              <a:rPr lang="ko-KR" altLang="en-US" sz="2000" b="1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원초적 입장</a:t>
            </a:r>
            <a:r>
              <a:rPr lang="ko-KR" altLang="en-US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’이라는 실험을 제시하였다</a:t>
            </a:r>
            <a:r>
              <a:rPr lang="en-US" altLang="ko-KR" sz="2000" kern="0" dirty="0">
                <a:solidFill>
                  <a:srgbClr val="000000"/>
                </a:solidFill>
                <a:ea typeface="함초롬돋움" panose="020B0604000101010101" pitchFamily="50" charset="-127"/>
              </a:rPr>
              <a:t>. </a:t>
            </a:r>
            <a:r>
              <a:rPr lang="ko-KR" altLang="en-US" sz="20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함초롬돋움" panose="020B0604000101010101" pitchFamily="50" charset="-127"/>
              </a:rPr>
              <a:t>사회구성원들이 자신의 출신 계층과 신분</a:t>
            </a:r>
            <a:r>
              <a:rPr lang="en-US" altLang="ko-KR" sz="20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함초롬돋움" panose="020B0604000101010101" pitchFamily="50" charset="-127"/>
              </a:rPr>
              <a:t>, </a:t>
            </a:r>
            <a:r>
              <a:rPr lang="ko-KR" altLang="en-US" sz="20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함초롬돋움" panose="020B0604000101010101" pitchFamily="50" charset="-127"/>
              </a:rPr>
              <a:t>그리고 어떠한 결정이 자신에게 유리하고 불리한지를 모르는 </a:t>
            </a:r>
            <a:r>
              <a:rPr lang="ko-KR" altLang="en-US" sz="2000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함초롬돋움" panose="020B0604000101010101" pitchFamily="50" charset="-127"/>
              </a:rPr>
              <a:t>가상적 </a:t>
            </a:r>
            <a:r>
              <a:rPr lang="ko-KR" altLang="en-US" sz="2000" b="1" u="sng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함초롬돋움" panose="020B0604000101010101" pitchFamily="50" charset="-127"/>
              </a:rPr>
              <a:t>상황</a:t>
            </a:r>
            <a:r>
              <a:rPr lang="ko-KR" altLang="en-US" sz="2000" dirty="0"/>
              <a:t>에서</a:t>
            </a:r>
            <a:r>
              <a:rPr lang="en-US" altLang="ko-KR" sz="2000" dirty="0"/>
              <a:t>, </a:t>
            </a:r>
            <a:r>
              <a:rPr lang="ko-KR" altLang="en-US" sz="2000" dirty="0"/>
              <a:t>즉 ‘무지의 베일’이 가정된 원초적인 상태에서 ‘정의의 원칙’을 합의해야 한다고 주장하였다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fontAlgn="base"/>
            <a:endParaRPr lang="ko-KR" altLang="en-US" sz="2000" dirty="0"/>
          </a:p>
          <a:p>
            <a:pPr marL="342900" indent="-342900" fontAlgn="base">
              <a:buFontTx/>
              <a:buChar char="-"/>
            </a:pPr>
            <a:r>
              <a:rPr lang="ko-KR" altLang="en-US" sz="2000" dirty="0" smtClean="0"/>
              <a:t>제</a:t>
            </a:r>
            <a:r>
              <a:rPr lang="en-US" altLang="ko-KR" sz="2000" dirty="0"/>
              <a:t>1</a:t>
            </a:r>
            <a:r>
              <a:rPr lang="ko-KR" altLang="en-US" sz="2000" dirty="0"/>
              <a:t>원칙 </a:t>
            </a:r>
            <a:r>
              <a:rPr lang="en-US" altLang="ko-KR" sz="2000" dirty="0"/>
              <a:t>: </a:t>
            </a:r>
            <a:r>
              <a:rPr lang="ko-KR" altLang="en-US" sz="2000" dirty="0"/>
              <a:t>모든 사람은 양심의 자유나 종교의 자유 같은 기본적 자유를 평등하게 </a:t>
            </a:r>
            <a:r>
              <a:rPr lang="ko-KR" altLang="en-US" sz="2000" dirty="0" smtClean="0"/>
              <a:t>누려                </a:t>
            </a:r>
            <a:endParaRPr lang="en-US" altLang="ko-KR" sz="2000" dirty="0" smtClean="0"/>
          </a:p>
          <a:p>
            <a:pPr fontAlgn="base"/>
            <a:r>
              <a:rPr lang="en-US" altLang="ko-KR" sz="2000" dirty="0"/>
              <a:t> </a:t>
            </a:r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야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한다</a:t>
            </a:r>
            <a:r>
              <a:rPr lang="en-US" altLang="ko-KR" sz="2000" dirty="0"/>
              <a:t>.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평등한 기본적 자유의 원칙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fontAlgn="base"/>
            <a:endParaRPr lang="en-US" altLang="ko-KR" sz="2000" dirty="0" smtClean="0"/>
          </a:p>
          <a:p>
            <a:pPr marL="342900" indent="-342900" fontAlgn="base">
              <a:buFontTx/>
              <a:buChar char="-"/>
            </a:pPr>
            <a:r>
              <a:rPr lang="ko-KR" altLang="en-US" sz="2000" dirty="0" smtClean="0"/>
              <a:t>제</a:t>
            </a:r>
            <a:r>
              <a:rPr lang="en-US" altLang="ko-KR" sz="2000" dirty="0"/>
              <a:t>2</a:t>
            </a:r>
            <a:r>
              <a:rPr lang="ko-KR" altLang="en-US" sz="2000" dirty="0"/>
              <a:t>원칙 </a:t>
            </a:r>
            <a:r>
              <a:rPr lang="en-US" altLang="ko-KR" sz="2000" dirty="0"/>
              <a:t>: </a:t>
            </a:r>
            <a:r>
              <a:rPr lang="ko-KR" altLang="en-US" sz="2000" dirty="0"/>
              <a:t>사회적</a:t>
            </a:r>
            <a:r>
              <a:rPr lang="en-US" altLang="ko-KR" sz="2000" dirty="0"/>
              <a:t>·</a:t>
            </a:r>
            <a:r>
              <a:rPr lang="ko-KR" altLang="en-US" sz="2000" dirty="0"/>
              <a:t>경제적 불평등 속에서는 사회적 약자에게 가장 큰 이익이 돌아가야 </a:t>
            </a:r>
            <a:r>
              <a:rPr lang="ko-KR" altLang="en-US" sz="2000" dirty="0" smtClean="0"/>
              <a:t>                  </a:t>
            </a:r>
            <a:endParaRPr lang="en-US" altLang="ko-KR" sz="2000" dirty="0" smtClean="0"/>
          </a:p>
          <a:p>
            <a:pPr fontAlgn="base"/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하고 </a:t>
            </a:r>
            <a:r>
              <a:rPr lang="en-US" altLang="ko-KR" sz="2000" dirty="0" smtClean="0"/>
              <a:t>(  </a:t>
            </a:r>
            <a:r>
              <a:rPr lang="ko-KR" altLang="en-US" sz="2000" dirty="0" smtClean="0"/>
              <a:t>차등의 원칙 </a:t>
            </a:r>
            <a:r>
              <a:rPr lang="en-US" altLang="ko-KR" sz="2000" dirty="0" smtClean="0"/>
              <a:t> ), </a:t>
            </a:r>
            <a:r>
              <a:rPr lang="ko-KR" altLang="en-US" sz="2000" dirty="0"/>
              <a:t>모든 구성원은 경쟁에 참여할 기회를 균등하게 </a:t>
            </a:r>
            <a:r>
              <a:rPr lang="ko-KR" altLang="en-US" sz="2000" dirty="0" smtClean="0"/>
              <a:t>보장</a:t>
            </a:r>
            <a:endParaRPr lang="en-US" altLang="ko-KR" sz="2000" dirty="0" smtClean="0"/>
          </a:p>
          <a:p>
            <a:pPr fontAlgn="base"/>
            <a:r>
              <a:rPr lang="en-US" altLang="ko-KR" sz="2000" dirty="0"/>
              <a:t> </a:t>
            </a:r>
            <a:r>
              <a:rPr lang="en-US" altLang="ko-KR" sz="2000" dirty="0" smtClean="0"/>
              <a:t>               </a:t>
            </a:r>
            <a:r>
              <a:rPr lang="ko-KR" altLang="en-US" sz="2000" dirty="0" smtClean="0"/>
              <a:t>받아야 </a:t>
            </a:r>
            <a:r>
              <a:rPr lang="ko-KR" altLang="en-US" sz="2000" dirty="0"/>
              <a:t>한다</a:t>
            </a:r>
            <a:r>
              <a:rPr lang="en-US" altLang="ko-KR" sz="2000" dirty="0"/>
              <a:t>.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기회 균등의 원칙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algn="just" fontAlgn="base">
              <a:lnSpc>
                <a:spcPct val="160000"/>
              </a:lnSpc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82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000" b="1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♥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수업 성찰하기 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8103" y="1092821"/>
            <a:ext cx="10816683" cy="524107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/>
          </a:p>
        </p:txBody>
      </p:sp>
      <p:sp>
        <p:nvSpPr>
          <p:cNvPr id="2" name="직사각형 1"/>
          <p:cNvSpPr/>
          <p:nvPr/>
        </p:nvSpPr>
        <p:spPr>
          <a:xfrm>
            <a:off x="918116" y="1188894"/>
            <a:ext cx="9764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500" b="1" kern="0" dirty="0" smtClean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이번 </a:t>
            </a:r>
            <a:r>
              <a:rPr lang="ko-KR" altLang="en-US" sz="3500" b="1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수업을 통해서 </a:t>
            </a:r>
            <a:r>
              <a:rPr lang="ko-KR" altLang="en-US" sz="3500" b="1" kern="0" dirty="0" err="1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알게된</a:t>
            </a:r>
            <a:r>
              <a:rPr lang="ko-KR" altLang="en-US" sz="3500" b="1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500" b="1" kern="0" dirty="0" smtClean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점</a:t>
            </a:r>
            <a:r>
              <a:rPr lang="en-US" altLang="ko-KR" sz="3500" b="1" kern="0" dirty="0" smtClean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500" b="1" kern="0" dirty="0" smtClean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느낀 점</a:t>
            </a:r>
            <a:r>
              <a:rPr lang="en-US" altLang="ko-KR" sz="3500" b="1" kern="0" dirty="0" smtClean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 3</a:t>
            </a:r>
            <a:r>
              <a:rPr lang="ko-KR" altLang="en-US" sz="3500" b="1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가지를 쓰세요</a:t>
            </a:r>
            <a:r>
              <a:rPr lang="en-US" altLang="ko-KR" sz="3500" b="1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endParaRPr lang="ko-KR" altLang="en-US" sz="3500" kern="0" spc="0" dirty="0">
              <a:solidFill>
                <a:srgbClr val="000000"/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5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434" y="624469"/>
            <a:ext cx="5709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한경 경제</a:t>
            </a:r>
            <a:endParaRPr lang="en-US" altLang="ko-KR" dirty="0" smtClean="0"/>
          </a:p>
          <a:p>
            <a:r>
              <a:rPr lang="en-US" altLang="ko-KR" dirty="0" smtClean="0"/>
              <a:t>- SBS </a:t>
            </a:r>
            <a:r>
              <a:rPr lang="ko-KR" altLang="en-US" dirty="0" smtClean="0"/>
              <a:t>뉴스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서대문장애인종합복지관</a:t>
            </a:r>
            <a:endParaRPr lang="en-US" altLang="ko-KR" dirty="0" smtClean="0"/>
          </a:p>
          <a:p>
            <a:r>
              <a:rPr lang="en-US" altLang="ko-KR" dirty="0" smtClean="0"/>
              <a:t>- Is tock </a:t>
            </a:r>
          </a:p>
          <a:p>
            <a:r>
              <a:rPr lang="en-US" altLang="ko-KR" dirty="0" smtClean="0"/>
              <a:t>- www.google.com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0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19176" y="459828"/>
            <a:ext cx="12571429" cy="37669"/>
            <a:chOff x="-478764" y="689741"/>
            <a:chExt cx="18857144" cy="5650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478764" y="689741"/>
              <a:ext cx="18857144" cy="5650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96402" y="2490916"/>
            <a:ext cx="8577638" cy="38302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017244" y="2215565"/>
            <a:ext cx="6155990" cy="1701108"/>
            <a:chOff x="4525865" y="3323348"/>
            <a:chExt cx="9233985" cy="25516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80201" y="2125265"/>
              <a:ext cx="18467968" cy="5103324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525865" y="3323348"/>
              <a:ext cx="9233985" cy="255166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84088" y="1691375"/>
            <a:ext cx="12337421" cy="763450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123777" y="401752"/>
            <a:ext cx="11629461" cy="820885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57595" y="2813047"/>
            <a:ext cx="394676" cy="435889"/>
            <a:chOff x="2336393" y="4219570"/>
            <a:chExt cx="592014" cy="6538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336393" y="4219570"/>
              <a:ext cx="592014" cy="6538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58395" y="1416221"/>
            <a:ext cx="224176" cy="224176"/>
            <a:chOff x="12087593" y="2124332"/>
            <a:chExt cx="336264" cy="3362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2087593" y="2124332"/>
              <a:ext cx="336264" cy="3362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21529" y="2344571"/>
            <a:ext cx="394676" cy="435889"/>
            <a:chOff x="14282293" y="3516856"/>
            <a:chExt cx="592014" cy="6538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4282293" y="3516856"/>
              <a:ext cx="592014" cy="6538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571185" y="2141859"/>
            <a:ext cx="224176" cy="224176"/>
            <a:chOff x="3856777" y="3212789"/>
            <a:chExt cx="336264" cy="3362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3856777" y="3212789"/>
              <a:ext cx="336264" cy="33626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037851" y="2929161"/>
            <a:ext cx="224176" cy="224176"/>
            <a:chOff x="15056777" y="4393741"/>
            <a:chExt cx="336264" cy="33626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5056777" y="4393741"/>
              <a:ext cx="336264" cy="33626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319176" y="5892843"/>
            <a:ext cx="12571429" cy="37669"/>
            <a:chOff x="-478764" y="8839264"/>
            <a:chExt cx="18857144" cy="5650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478764" y="8839264"/>
              <a:ext cx="18857144" cy="56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5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2" y="77669"/>
            <a:ext cx="7385464" cy="28099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112" y="3144959"/>
            <a:ext cx="4145639" cy="34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3507" y="1828410"/>
            <a:ext cx="1415772" cy="47281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그 이면에는</a:t>
            </a:r>
            <a:r>
              <a:rPr lang="en-US" altLang="ko-KR" sz="4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…?</a:t>
            </a:r>
          </a:p>
          <a:p>
            <a:endParaRPr lang="en-US" altLang="ko-KR" sz="4000" dirty="0" smtClean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1011" y="1267522"/>
            <a:ext cx="800219" cy="47281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친환경</a:t>
            </a:r>
            <a:r>
              <a:rPr lang="en-US" altLang="ko-KR" sz="4000" dirty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4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전기자동차</a:t>
            </a:r>
            <a:endParaRPr lang="en-US" altLang="ko-KR" sz="4000" dirty="0" smtClean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8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204484"/>
            <a:ext cx="10694019" cy="5069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364" y="5781909"/>
            <a:ext cx="89098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아이들이 행복해지려면 무엇이 필요할까요</a:t>
            </a:r>
            <a:r>
              <a:rPr lang="en-US" altLang="ko-KR" sz="35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? </a:t>
            </a:r>
            <a:r>
              <a:rPr lang="ko-KR" altLang="en-US" sz="35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ko-KR" altLang="en-US" sz="35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10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-3084914" y="3380953"/>
            <a:ext cx="6984127" cy="95238"/>
            <a:chOff x="-4318760" y="5071429"/>
            <a:chExt cx="10476190" cy="142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318760" y="5071429"/>
              <a:ext cx="10476190" cy="142857"/>
            </a:xfrm>
            <a:prstGeom prst="rect">
              <a:avLst/>
            </a:prstGeom>
          </p:spPr>
        </p:pic>
      </p:grpSp>
      <p:sp>
        <p:nvSpPr>
          <p:cNvPr id="1053" name="TextBox 1052"/>
          <p:cNvSpPr txBox="1"/>
          <p:nvPr/>
        </p:nvSpPr>
        <p:spPr>
          <a:xfrm>
            <a:off x="562520" y="2120497"/>
            <a:ext cx="11770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defTabSz="609630" latinLnBrk="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ko-KR" altLang="en-US" sz="4000" dirty="0" smtClean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사회 정의와 정의로운 사회의 의미를 설명할 수 있다</a:t>
            </a:r>
            <a:r>
              <a:rPr lang="en-US" altLang="ko-KR" sz="4000" dirty="0" smtClean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</a:t>
            </a:r>
          </a:p>
          <a:p>
            <a:pPr defTabSz="609630" latinLnBrk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4000" dirty="0" smtClean="0">
              <a:solidFill>
                <a:srgbClr val="000000"/>
              </a:solidFill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  <a:p>
            <a:pPr defTabSz="609630"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2</a:t>
            </a:r>
            <a:r>
              <a:rPr lang="en-US" altLang="ko-KR" sz="4000" dirty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</a:t>
            </a:r>
            <a:r>
              <a:rPr lang="ko-KR" altLang="en-US" sz="4000" dirty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r>
              <a:rPr lang="ko-KR" altLang="en-US" sz="4000" dirty="0" smtClean="0">
                <a:solidFill>
                  <a:srgbClr val="000000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정의로운 사회를 추구하는 까닭을 제시할 수 있다</a:t>
            </a:r>
            <a:r>
              <a:rPr lang="en-US" altLang="ko-KR" sz="4000" dirty="0" smtClean="0">
                <a:solidFill>
                  <a:srgbClr val="000000"/>
                </a:solidFill>
                <a:latin typeface="THE수수깡"/>
                <a:ea typeface="THE수수깡"/>
              </a:rPr>
              <a:t>.</a:t>
            </a:r>
          </a:p>
          <a:p>
            <a:pPr defTabSz="609630"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4000" dirty="0">
                <a:solidFill>
                  <a:srgbClr val="000000"/>
                </a:solidFill>
                <a:latin typeface="THE수수깡"/>
                <a:ea typeface="THE수수깡"/>
              </a:rPr>
              <a:t> </a:t>
            </a:r>
            <a:r>
              <a:rPr lang="en-US" altLang="ko-KR" sz="4000" dirty="0" smtClean="0">
                <a:solidFill>
                  <a:srgbClr val="000000"/>
                </a:solidFill>
                <a:latin typeface="THE수수깡"/>
                <a:ea typeface="THE수수깡"/>
              </a:rPr>
              <a:t>     </a:t>
            </a:r>
            <a:endParaRPr lang="en-US" altLang="ko-KR" sz="4000" dirty="0">
              <a:solidFill>
                <a:srgbClr val="000000"/>
              </a:solidFill>
              <a:latin typeface="THE수수깡"/>
              <a:ea typeface="THE수수깡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000" y="279083"/>
            <a:ext cx="11176000" cy="10670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334" b="1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♥ </a:t>
            </a:r>
            <a:r>
              <a:rPr lang="ko-KR" altLang="en-US" sz="6334" b="1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학습목표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xmlns="" id="{D9A87AB3-2C4C-4807-A8AC-5C1C399F3170}"/>
                  </a:ext>
                </a:extLst>
              </p14:cNvPr>
              <p14:cNvContentPartPr/>
              <p14:nvPr/>
            </p14:nvContentPartPr>
            <p14:xfrm rot="5400000" flipV="1">
              <a:off x="2193608" y="4635726"/>
              <a:ext cx="702529" cy="1355666"/>
            </p14:xfrm>
          </p:contentPart>
        </mc:Choice>
        <mc:Fallback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9A87AB3-2C4C-4807-A8AC-5C1C399F31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 flipV="1">
                <a:off x="2165176" y="4607288"/>
                <a:ext cx="759394" cy="1412542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3222706" y="5313559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빚 나누기 활동 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5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1.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사회정의와 정의로운 사회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127" y="3022289"/>
            <a:ext cx="5193088" cy="367959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73" y="986910"/>
            <a:ext cx="4229105" cy="4271035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 flipH="1">
            <a:off x="3267307" y="423746"/>
            <a:ext cx="6211230" cy="6278137"/>
          </a:xfrm>
          <a:prstGeom prst="line">
            <a:avLst/>
          </a:prstGeom>
          <a:ln w="38100">
            <a:solidFill>
              <a:srgbClr val="FDC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구름 모양 설명선 16"/>
          <p:cNvSpPr/>
          <p:nvPr/>
        </p:nvSpPr>
        <p:spPr>
          <a:xfrm>
            <a:off x="6646127" y="595051"/>
            <a:ext cx="5344227" cy="2967763"/>
          </a:xfrm>
          <a:prstGeom prst="cloudCallout">
            <a:avLst>
              <a:gd name="adj1" fmla="val -71918"/>
              <a:gd name="adj2" fmla="val 60139"/>
            </a:avLst>
          </a:prstGeom>
          <a:solidFill>
            <a:srgbClr val="FDC7F9"/>
          </a:solidFill>
          <a:ln>
            <a:solidFill>
              <a:srgbClr val="FB7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이러한 상황을 </a:t>
            </a:r>
            <a:endParaRPr lang="en-US" altLang="ko-KR" sz="3500" dirty="0" smtClean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ko-KR" altLang="en-US" sz="35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어떻게 해야 </a:t>
            </a:r>
            <a:endParaRPr lang="en-US" altLang="ko-KR" sz="3500" dirty="0" smtClean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ko-KR" altLang="en-US" sz="35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개선할 수 있을까요</a:t>
            </a:r>
            <a:r>
              <a:rPr lang="en-US" altLang="ko-KR" sz="35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? </a:t>
            </a:r>
            <a:endParaRPr lang="ko-KR" altLang="en-US" sz="35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8012" y="5168735"/>
            <a:ext cx="878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&lt;1&gt;</a:t>
            </a:r>
            <a:endParaRPr lang="ko-KR" altLang="en-US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3601" y="5990052"/>
            <a:ext cx="878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&lt;2&gt;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1196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1.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사회정의와 정의로운 사회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018" y="1176456"/>
            <a:ext cx="11600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하브루타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활동 </a:t>
            </a:r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&gt;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옆에 앉은 짝과 함께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&lt;1&gt;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과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&lt;2&gt;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상황을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어떻게 개선할 수 있을지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토의하고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학습지 작성하기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(3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분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ko-KR" altLang="en-US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7658" y="2381665"/>
            <a:ext cx="10816683" cy="3802565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393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1.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사회정의와 정의로운 사회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345" y="1388329"/>
            <a:ext cx="1056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개인의 노력만으로 해결하기 어려운 불공정한 구조나 제도가 존재함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eriod"/>
            </a:pPr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eriod"/>
            </a:pP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사회 정의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의미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사회를 공평하고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) </a:t>
            </a:r>
            <a:r>
              <a:rPr lang="ko-KR" altLang="en-US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구성하는 </a:t>
            </a:r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             (                </a:t>
            </a:r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도리</a:t>
            </a:r>
          </a:p>
          <a:p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2.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역할 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사회적으로 </a:t>
            </a:r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)</a:t>
            </a:r>
            <a:r>
              <a:rPr lang="ko-KR" altLang="en-US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평가하고 판단하는 기준</a:t>
            </a:r>
          </a:p>
          <a:p>
            <a:pPr fontAlgn="base"/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- </a:t>
            </a:r>
            <a:r>
              <a:rPr lang="ko-KR" altLang="en-US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정당한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  )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기준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정의로운 사회 </a:t>
            </a:r>
            <a:r>
              <a:rPr lang="en-US" altLang="ko-KR" sz="29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- (       ) </a:t>
            </a:r>
            <a:r>
              <a:rPr lang="ko-KR" altLang="en-US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모두를 공평하고 </a:t>
            </a:r>
            <a:r>
              <a:rPr lang="en-US" altLang="ko-KR" sz="29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         </a:t>
            </a:r>
            <a:r>
              <a:rPr lang="en-US" altLang="ko-KR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대우하는 사회</a:t>
            </a:r>
          </a:p>
          <a:p>
            <a:pPr fontAlgn="base"/>
            <a:r>
              <a:rPr lang="en-US" altLang="ko-KR" sz="29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- </a:t>
            </a:r>
            <a:r>
              <a:rPr lang="en-US" altLang="ko-KR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 </a:t>
            </a:r>
            <a:r>
              <a:rPr lang="en-US" altLang="ko-KR" sz="29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)</a:t>
            </a:r>
            <a:r>
              <a:rPr lang="ko-KR" altLang="en-US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에 따라 공정한 사회 규칙이나 </a:t>
            </a:r>
            <a:endParaRPr lang="en-US" altLang="ko-KR" sz="29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en-US" altLang="ko-KR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9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(      )</a:t>
            </a:r>
            <a:r>
              <a:rPr lang="ko-KR" altLang="en-US" sz="29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를 마련하는 사회</a:t>
            </a:r>
          </a:p>
          <a:p>
            <a:pPr fontAlgn="base"/>
            <a:endParaRPr lang="ko-KR" altLang="en-US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8103" y="1092821"/>
            <a:ext cx="10816683" cy="560906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7761251" y="2291579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올바르게 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7221" y="2819689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공정함 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5191" y="3676318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옳고 그름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434" y="5107678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구성원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0126" y="4311701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분배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5563" y="5074225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차별없이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308" y="5517943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사회정의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0818" y="5991876"/>
            <a:ext cx="276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제도</a:t>
            </a:r>
            <a:endParaRPr lang="ko-KR" altLang="en-US" sz="3000" dirty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14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9" grpId="0"/>
      <p:bldP spid="11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00" y="986910"/>
            <a:ext cx="1196295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빚 나누기 활동</a:t>
            </a:r>
            <a:r>
              <a:rPr lang="en-US" altLang="ko-KR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&gt; </a:t>
            </a:r>
            <a:r>
              <a:rPr lang="ko-KR" altLang="en-US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3500" b="1" dirty="0" err="1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모둠</a:t>
            </a:r>
            <a:r>
              <a:rPr lang="ko-KR" altLang="en-US" sz="35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토론 </a:t>
            </a:r>
            <a:endParaRPr lang="en-US" altLang="ko-KR" sz="3500" b="1" dirty="0" smtClean="0">
              <a:solidFill>
                <a:srgbClr val="0070C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네 명의 자식이 부모님의 빚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6000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만원을 물려받게 되는 상황입니다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아래 내용은 자식들의 사회적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경제적 상황입니다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1)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첫째 김영희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(48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세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 :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의사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독신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연소득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1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억원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2)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둘째 김철수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(45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세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 :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중소기업 과장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전업주부 아내와 중학생 딸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명</a:t>
            </a:r>
            <a:endParaRPr lang="en-US" altLang="ko-KR" sz="3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        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연소득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천만원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3)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셋째 김영수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(40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세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 :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공무원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중학교 교사 아내와 중학생 아들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명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        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연소득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8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천만원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아내수입 포함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4)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넷째 김남희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(35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세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 :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계약직 판매사원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실직중인 남편과 초등학생 자녀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1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명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          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연소득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천만원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92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319662" y="-63477"/>
            <a:ext cx="95238" cy="6984127"/>
            <a:chOff x="479492" y="-95223"/>
            <a:chExt cx="142857" cy="1047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-4687175" y="5071444"/>
              <a:ext cx="10476191" cy="142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08000" y="125136"/>
            <a:ext cx="11176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2.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HE수수깡"/>
                <a:ea typeface="THE수수깡"/>
              </a:rPr>
              <a:t> </a:t>
            </a:r>
            <a:r>
              <a:rPr lang="ko-KR" altLang="en-US" sz="5000" b="1" dirty="0" smtClean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210 생활반장 R"/>
                <a:ea typeface="210 생활반장 R"/>
              </a:rPr>
              <a:t>정의로운 사회 추구 까닭</a:t>
            </a:r>
            <a:endParaRPr lang="ko-KR" altLang="en-US" sz="5000" b="1" dirty="0">
              <a:ln w="22225">
                <a:noFill/>
                <a:prstDash val="solid"/>
              </a:ln>
              <a:solidFill>
                <a:schemeClr val="accent6"/>
              </a:solidFill>
              <a:latin typeface="210 생활반장 R"/>
              <a:ea typeface="210 생활반장 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229" y="1287090"/>
            <a:ext cx="11600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sz="32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빚 나누기 활동</a:t>
            </a:r>
            <a:r>
              <a:rPr lang="en-US" altLang="ko-KR" sz="32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&gt; </a:t>
            </a:r>
            <a:r>
              <a:rPr lang="ko-KR" altLang="en-US" sz="32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3200" b="1" dirty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3200" b="1" dirty="0" smtClean="0">
                <a:solidFill>
                  <a:srgbClr val="0070C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활동 방법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arenR"/>
            </a:pP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모둠원과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함께 빚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6000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만원을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어떻게 나눌 것인지 토론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arenR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나눌 금액을 결정하고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3000" dirty="0" err="1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활동지에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쓰기</a:t>
            </a:r>
            <a:endParaRPr lang="en-US" altLang="ko-KR" sz="3000" dirty="0" smtClean="0">
              <a:solidFill>
                <a:srgbClr val="FF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arenR"/>
            </a:pP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왜 그렇게 나누었는지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이유를 함께 쓰기</a:t>
            </a:r>
            <a:r>
              <a:rPr lang="en-US" altLang="ko-KR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시간 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분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 부여</a:t>
            </a:r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4) 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나눈 금액과 그 이유를 </a:t>
            </a:r>
            <a:r>
              <a:rPr lang="ko-KR" altLang="en-US" sz="3000" dirty="0" smtClean="0">
                <a:solidFill>
                  <a:srgbClr val="FF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발표</a:t>
            </a:r>
            <a:r>
              <a:rPr lang="ko-KR" altLang="en-US" sz="3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하기</a:t>
            </a:r>
            <a:endParaRPr lang="en-US" altLang="ko-KR" sz="3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1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rgbClr val="000000"/>
          </a:solidFill>
          <a:prstDash val="dash"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860</Words>
  <Application>Microsoft Office PowerPoint</Application>
  <PresentationFormat>와이드스크린</PresentationFormat>
  <Paragraphs>167</Paragraphs>
  <Slides>19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210 생활반장 R</vt:lpstr>
      <vt:lpstr>KBIZ한마음고딕 M</vt:lpstr>
      <vt:lpstr>THE수수깡</vt:lpstr>
      <vt:lpstr>맑은 고딕</vt:lpstr>
      <vt:lpstr>함초롬돋움</vt:lpstr>
      <vt:lpstr>함초롬바탕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29</cp:revision>
  <dcterms:created xsi:type="dcterms:W3CDTF">2022-05-26T06:22:07Z</dcterms:created>
  <dcterms:modified xsi:type="dcterms:W3CDTF">2022-06-06T23:56:14Z</dcterms:modified>
</cp:coreProperties>
</file>