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64" r:id="rId4"/>
    <p:sldId id="274" r:id="rId5"/>
    <p:sldId id="278" r:id="rId6"/>
    <p:sldId id="295" r:id="rId7"/>
    <p:sldId id="296" r:id="rId8"/>
    <p:sldId id="294" r:id="rId9"/>
    <p:sldId id="299" r:id="rId10"/>
    <p:sldId id="298" r:id="rId11"/>
    <p:sldId id="261" r:id="rId12"/>
    <p:sldId id="268" r:id="rId13"/>
    <p:sldId id="259" r:id="rId1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K" initials="U" lastIdx="2" clrIdx="0">
    <p:extLst>
      <p:ext uri="{19B8F6BF-5375-455C-9EA6-DF929625EA0E}">
        <p15:presenceInfo xmlns:p15="http://schemas.microsoft.com/office/powerpoint/2012/main" userId="User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5757"/>
    <a:srgbClr val="9E9E9F"/>
    <a:srgbClr val="EDEDEC"/>
    <a:srgbClr val="F7F7F7"/>
    <a:srgbClr val="0F355A"/>
    <a:srgbClr val="C5C3B1"/>
    <a:srgbClr val="ECE1CC"/>
    <a:srgbClr val="AECCEB"/>
    <a:srgbClr val="FDDC2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660"/>
  </p:normalViewPr>
  <p:slideViewPr>
    <p:cSldViewPr snapToGrid="0" showGuides="1">
      <p:cViewPr varScale="1">
        <p:scale>
          <a:sx n="98" d="100"/>
          <a:sy n="98" d="100"/>
        </p:scale>
        <p:origin x="72" y="396"/>
      </p:cViewPr>
      <p:guideLst>
        <p:guide orient="horz" pos="2183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3-22T23:16:38.219" idx="1">
    <p:pos x="10" y="10"/>
    <p:text>https://www.youtube.com/watch?v=pwHYFWFB3P0</p:text>
    <p:extLst>
      <p:ext uri="{C676402C-5697-4E1C-873F-D02D1690AC5C}">
        <p15:threadingInfo xmlns:p15="http://schemas.microsoft.com/office/powerpoint/2012/main" timeZoneBias="-54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3-30T05:58:49.102" idx="2">
    <p:pos x="7296" y="51"/>
    <p:text>https://www.youtube.com/watch?v=e4g5VirqWvQ&amp;t=87s</p:text>
    <p:extLst>
      <p:ext uri="{C676402C-5697-4E1C-873F-D02D1690AC5C}">
        <p15:threadingInfo xmlns:p15="http://schemas.microsoft.com/office/powerpoint/2012/main" timeZoneBias="-54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1DEB-623F-4CD7-BD8E-174F7FABD666}" type="datetimeFigureOut">
              <a:rPr lang="ko-KR" altLang="en-US" smtClean="0"/>
              <a:t>2021-03-30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F4B70-9320-4753-91AA-DF0CCC3CA5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6061969"/>
      </p:ext>
    </p:extLst>
  </p:cSld>
  <p:clrMapOvr>
    <a:masterClrMapping/>
  </p:clrMapOvr>
</p:sldLayout>
</file>

<file path=ppt/slideLayouts/slideLayout10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1DEB-623F-4CD7-BD8E-174F7FABD666}" type="datetimeFigureOut">
              <a:rPr lang="ko-KR" altLang="en-US" smtClean="0"/>
              <a:t>2021-03-30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F4B70-9320-4753-91AA-DF0CCC3CA5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2394448"/>
      </p:ext>
    </p:extLst>
  </p:cSld>
  <p:clrMapOvr>
    <a:masterClrMapping/>
  </p:clrMapOvr>
</p:sldLayout>
</file>

<file path=ppt/slideLayouts/slideLayout11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1DEB-623F-4CD7-BD8E-174F7FABD666}" type="datetimeFigureOut">
              <a:rPr lang="ko-KR" altLang="en-US" smtClean="0"/>
              <a:t>2021-03-30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F4B70-9320-4753-91AA-DF0CCC3CA5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1485211"/>
      </p:ext>
    </p:extLst>
  </p:cSld>
  <p:clrMapOvr>
    <a:masterClrMapping/>
  </p:clrMapOvr>
</p:sldLayout>
</file>

<file path=ppt/slideLayouts/slideLayout2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1DEB-623F-4CD7-BD8E-174F7FABD666}" type="datetimeFigureOut">
              <a:rPr lang="ko-KR" altLang="en-US" smtClean="0"/>
              <a:t>2021-03-30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F4B70-9320-4753-91AA-DF0CCC3CA5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1504681"/>
      </p:ext>
    </p:extLst>
  </p:cSld>
  <p:clrMapOvr>
    <a:masterClrMapping/>
  </p:clrMapOvr>
</p:sldLayout>
</file>

<file path=ppt/slideLayouts/slideLayout3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1DEB-623F-4CD7-BD8E-174F7FABD666}" type="datetimeFigureOut">
              <a:rPr lang="ko-KR" altLang="en-US" smtClean="0"/>
              <a:t>2021-03-30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F4B70-9320-4753-91AA-DF0CCC3CA5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2400963"/>
      </p:ext>
    </p:extLst>
  </p:cSld>
  <p:clrMapOvr>
    <a:masterClrMapping/>
  </p:clrMapOvr>
</p:sldLayout>
</file>

<file path=ppt/slideLayouts/slideLayout4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1DEB-623F-4CD7-BD8E-174F7FABD666}" type="datetimeFigureOut">
              <a:rPr lang="ko-KR" altLang="en-US" smtClean="0"/>
              <a:t>2021-03-30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F4B70-9320-4753-91AA-DF0CCC3CA5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6569145"/>
      </p:ext>
    </p:extLst>
  </p:cSld>
  <p:clrMapOvr>
    <a:masterClrMapping/>
  </p:clrMapOvr>
</p:sldLayout>
</file>

<file path=ppt/slideLayouts/slideLayout5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1DEB-623F-4CD7-BD8E-174F7FABD666}" type="datetimeFigureOut">
              <a:rPr lang="ko-KR" altLang="en-US" smtClean="0"/>
              <a:t>2021-03-30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F4B70-9320-4753-91AA-DF0CCC3CA5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5804070"/>
      </p:ext>
    </p:extLst>
  </p:cSld>
  <p:clrMapOvr>
    <a:masterClrMapping/>
  </p:clrMapOvr>
</p:sldLayout>
</file>

<file path=ppt/slideLayouts/slideLayout6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1DEB-623F-4CD7-BD8E-174F7FABD666}" type="datetimeFigureOut">
              <a:rPr lang="ko-KR" altLang="en-US" smtClean="0"/>
              <a:t>2021-03-30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F4B70-9320-4753-91AA-DF0CCC3CA5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2247350"/>
      </p:ext>
    </p:extLst>
  </p:cSld>
  <p:clrMapOvr>
    <a:masterClrMapping/>
  </p:clrMapOvr>
</p:sldLayout>
</file>

<file path=ppt/slideLayouts/slideLayout7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1DEB-623F-4CD7-BD8E-174F7FABD666}" type="datetimeFigureOut">
              <a:rPr lang="ko-KR" altLang="en-US" smtClean="0"/>
              <a:t>2021-03-30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F4B70-9320-4753-91AA-DF0CCC3CA5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4541988"/>
      </p:ext>
    </p:extLst>
  </p:cSld>
  <p:clrMapOvr>
    <a:masterClrMapping/>
  </p:clrMapOvr>
</p:sldLayout>
</file>

<file path=ppt/slideLayouts/slideLayout8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1DEB-623F-4CD7-BD8E-174F7FABD666}" type="datetimeFigureOut">
              <a:rPr lang="ko-KR" altLang="en-US" smtClean="0"/>
              <a:t>2021-03-30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F4B70-9320-4753-91AA-DF0CCC3CA5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4900732"/>
      </p:ext>
    </p:extLst>
  </p:cSld>
  <p:clrMapOvr>
    <a:masterClrMapping/>
  </p:clrMapOvr>
</p:sldLayout>
</file>

<file path=ppt/slideLayouts/slideLayout9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1DEB-623F-4CD7-BD8E-174F7FABD666}" type="datetimeFigureOut">
              <a:rPr lang="ko-KR" altLang="en-US" smtClean="0"/>
              <a:t>2021-03-30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F4B70-9320-4753-91AA-DF0CCC3CA5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8616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01DEB-623F-4CD7-BD8E-174F7FABD666}" type="datetimeFigureOut">
              <a:rPr lang="ko-KR" altLang="en-US" smtClean="0"/>
              <a:t>2021-03-30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F4B70-9320-4753-91AA-DF0CCC3CA5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6911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2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omments" Target="../comments/comment1.xml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pwHYFWFB3P0?feature=oembed" TargetMode="Externa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.xml"/></Relationships>
</file>

<file path=ppt/slides/slide1.xml><?xml version="1.0" encoding="utf-8"?>
<p:sld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DC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3358598" y="4428320"/>
            <a:ext cx="5324007" cy="1161406"/>
            <a:chOff x="8615680" y="4211540"/>
            <a:chExt cx="3679558" cy="1161406"/>
          </a:xfrm>
        </p:grpSpPr>
        <p:sp>
          <p:nvSpPr>
            <p:cNvPr id="8" name="모서리가 둥근 직사각형 7"/>
            <p:cNvSpPr/>
            <p:nvPr/>
          </p:nvSpPr>
          <p:spPr>
            <a:xfrm>
              <a:off x="8615680" y="4211540"/>
              <a:ext cx="3679558" cy="1161406"/>
            </a:xfrm>
            <a:prstGeom prst="round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702860" y="4222857"/>
              <a:ext cx="35052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dirty="0">
                  <a:ln>
                    <a:solidFill>
                      <a:srgbClr val="FDDC2F">
                        <a:alpha val="19000"/>
                      </a:srgbClr>
                    </a:solidFill>
                  </a:ln>
                  <a:solidFill>
                    <a:srgbClr val="FDDC2F"/>
                  </a:solidFill>
                  <a:latin typeface="배달의민족 주아" panose="02020603020101020101" pitchFamily="18" charset="-127"/>
                  <a:ea typeface="배달의민족 주아" panose="02020603020101020101" pitchFamily="18" charset="-127"/>
                </a:rPr>
                <a:t>2. “</a:t>
              </a:r>
              <a:r>
                <a:rPr lang="ko-KR" altLang="en-US" sz="3600" dirty="0">
                  <a:ln>
                    <a:solidFill>
                      <a:srgbClr val="FDDC2F">
                        <a:alpha val="19000"/>
                      </a:srgbClr>
                    </a:solidFill>
                  </a:ln>
                  <a:solidFill>
                    <a:srgbClr val="FDDC2F"/>
                  </a:solidFill>
                  <a:latin typeface="배달의민족 주아" panose="02020603020101020101" pitchFamily="18" charset="-127"/>
                  <a:ea typeface="배달의민족 주아" panose="02020603020101020101" pitchFamily="18" charset="-127"/>
                </a:rPr>
                <a:t>돈</a:t>
              </a:r>
              <a:r>
                <a:rPr lang="en-US" altLang="ko-KR" sz="3600" dirty="0">
                  <a:ln>
                    <a:solidFill>
                      <a:srgbClr val="FDDC2F">
                        <a:alpha val="19000"/>
                      </a:srgbClr>
                    </a:solidFill>
                  </a:ln>
                  <a:solidFill>
                    <a:srgbClr val="FDDC2F"/>
                  </a:solidFill>
                  <a:latin typeface="배달의민족 주아" panose="02020603020101020101" pitchFamily="18" charset="-127"/>
                  <a:ea typeface="배달의민족 주아" panose="02020603020101020101" pitchFamily="18" charset="-127"/>
                </a:rPr>
                <a:t>”, </a:t>
              </a:r>
              <a:r>
                <a:rPr lang="ko-KR" altLang="en-US" sz="3600" dirty="0">
                  <a:ln>
                    <a:solidFill>
                      <a:srgbClr val="FDDC2F">
                        <a:alpha val="19000"/>
                      </a:srgbClr>
                    </a:solidFill>
                  </a:ln>
                  <a:solidFill>
                    <a:srgbClr val="FDDC2F"/>
                  </a:solidFill>
                  <a:latin typeface="배달의민족 주아" panose="02020603020101020101" pitchFamily="18" charset="-127"/>
                  <a:ea typeface="배달의민족 주아" panose="02020603020101020101" pitchFamily="18" charset="-127"/>
                </a:rPr>
                <a:t>너 도대체 </a:t>
              </a:r>
              <a:r>
                <a:rPr lang="en-US" altLang="ko-KR" sz="3600" dirty="0">
                  <a:ln>
                    <a:solidFill>
                      <a:srgbClr val="FDDC2F">
                        <a:alpha val="19000"/>
                      </a:srgbClr>
                    </a:solidFill>
                  </a:ln>
                  <a:solidFill>
                    <a:srgbClr val="FDDC2F"/>
                  </a:solidFill>
                  <a:latin typeface="배달의민족 주아" panose="02020603020101020101" pitchFamily="18" charset="-127"/>
                  <a:ea typeface="배달의민족 주아" panose="02020603020101020101" pitchFamily="18" charset="-127"/>
                </a:rPr>
                <a:t>Money?</a:t>
              </a:r>
              <a:endParaRPr lang="en-US" altLang="ko-KR" sz="2400" dirty="0">
                <a:ln>
                  <a:solidFill>
                    <a:srgbClr val="FDDC2F">
                      <a:alpha val="19000"/>
                    </a:srgbClr>
                  </a:solidFill>
                </a:ln>
                <a:solidFill>
                  <a:srgbClr val="FDDC2F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endParaRPr>
            </a:p>
            <a:p>
              <a:pPr algn="ctr"/>
              <a:r>
                <a:rPr lang="en-US" altLang="ko-KR" sz="2400" dirty="0">
                  <a:ln>
                    <a:solidFill>
                      <a:srgbClr val="FDDC2F">
                        <a:alpha val="19000"/>
                      </a:srgbClr>
                    </a:solidFill>
                  </a:ln>
                  <a:solidFill>
                    <a:srgbClr val="FDDC2F"/>
                  </a:solidFill>
                  <a:latin typeface="배달의민족 주아" panose="02020603020101020101" pitchFamily="18" charset="-127"/>
                  <a:ea typeface="배달의민족 주아" panose="02020603020101020101" pitchFamily="18" charset="-127"/>
                </a:rPr>
                <a:t>Season.2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4343400" y="1555008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err="1">
                <a:ln>
                  <a:solidFill>
                    <a:schemeClr val="tx1">
                      <a:alpha val="19000"/>
                    </a:schemeClr>
                  </a:solidFill>
                </a:ln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싱난다</a:t>
            </a:r>
            <a:r>
              <a:rPr lang="en-US" altLang="ko-KR" dirty="0">
                <a:ln>
                  <a:solidFill>
                    <a:schemeClr val="tx1">
                      <a:alpha val="19000"/>
                    </a:schemeClr>
                  </a:solidFill>
                </a:ln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~ </a:t>
            </a:r>
            <a:r>
              <a:rPr lang="ko-KR" altLang="en-US" dirty="0">
                <a:ln>
                  <a:solidFill>
                    <a:schemeClr val="tx1">
                      <a:alpha val="19000"/>
                    </a:schemeClr>
                  </a:solidFill>
                </a:ln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수업 맛집이다</a:t>
            </a:r>
            <a:r>
              <a:rPr lang="en-US" altLang="ko-KR" dirty="0">
                <a:ln>
                  <a:solidFill>
                    <a:schemeClr val="tx1">
                      <a:alpha val="19000"/>
                    </a:schemeClr>
                  </a:solidFill>
                </a:ln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~</a:t>
            </a:r>
            <a:endParaRPr lang="ko-KR" altLang="en-US" sz="1050" dirty="0">
              <a:ln>
                <a:solidFill>
                  <a:schemeClr val="tx1">
                    <a:alpha val="19000"/>
                  </a:schemeClr>
                </a:solidFill>
              </a:ln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  <p:grpSp>
        <p:nvGrpSpPr>
          <p:cNvPr id="17" name="그룹 16"/>
          <p:cNvGrpSpPr/>
          <p:nvPr/>
        </p:nvGrpSpPr>
        <p:grpSpPr>
          <a:xfrm>
            <a:off x="4102100" y="2046751"/>
            <a:ext cx="3987800" cy="1480573"/>
            <a:chOff x="7950200" y="1964656"/>
            <a:chExt cx="3987800" cy="1480573"/>
          </a:xfrm>
        </p:grpSpPr>
        <p:sp>
          <p:nvSpPr>
            <p:cNvPr id="18" name="타원 17"/>
            <p:cNvSpPr/>
            <p:nvPr/>
          </p:nvSpPr>
          <p:spPr>
            <a:xfrm>
              <a:off x="7950200" y="3242029"/>
              <a:ext cx="3987800" cy="203200"/>
            </a:xfrm>
            <a:prstGeom prst="ellipse">
              <a:avLst/>
            </a:prstGeom>
            <a:solidFill>
              <a:schemeClr val="tx1">
                <a:alpha val="5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19" name="Picture 2" descr="http://m.jobnjoy.com/files/editor/1455847733073_1.png"/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DDC2F"/>
                </a:clrFrom>
                <a:clrTo>
                  <a:srgbClr val="FDDC2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132" t="22265" r="8079" b="17666"/>
            <a:stretch/>
          </p:blipFill>
          <p:spPr bwMode="auto">
            <a:xfrm>
              <a:off x="7950200" y="1964656"/>
              <a:ext cx="3987800" cy="14376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4902201" y="3719535"/>
            <a:ext cx="2387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dirty="0" err="1">
                <a:ln>
                  <a:solidFill>
                    <a:schemeClr val="tx1">
                      <a:alpha val="19000"/>
                    </a:schemeClr>
                  </a:solidFill>
                </a:ln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스마일키퍼스</a:t>
            </a:r>
            <a:endParaRPr lang="ko-KR" altLang="en-US" sz="2000" dirty="0">
              <a:ln>
                <a:solidFill>
                  <a:schemeClr val="tx1">
                    <a:alpha val="19000"/>
                  </a:schemeClr>
                </a:solidFill>
              </a:ln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95298859"/>
      </p:ext>
    </p:extLst>
  </p:cSld>
  <p:clrMapOvr>
    <a:masterClrMapping/>
  </p:clrMapOvr>
</p:sld>
</file>

<file path=ppt/slides/slide10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DC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 descr="관련 이미지">
            <a:extLst>
              <a:ext uri="{FF2B5EF4-FFF2-40B4-BE49-F238E27FC236}">
                <a16:creationId xmlns:a16="http://schemas.microsoft.com/office/drawing/2014/main" id="{0501414A-4DE9-431B-AB1C-B0AA4A3A78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6804" y="5060950"/>
            <a:ext cx="1689100" cy="168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7DCB996-4836-4A5B-924F-78FDE490DAD8}"/>
              </a:ext>
            </a:extLst>
          </p:cNvPr>
          <p:cNvSpPr txBox="1"/>
          <p:nvPr/>
        </p:nvSpPr>
        <p:spPr>
          <a:xfrm>
            <a:off x="792480" y="282694"/>
            <a:ext cx="1001776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4800" dirty="0" err="1">
                <a:ln>
                  <a:solidFill>
                    <a:schemeClr val="tx1">
                      <a:alpha val="19000"/>
                    </a:schemeClr>
                  </a:solidFill>
                </a:ln>
                <a:solidFill>
                  <a:srgbClr val="7030A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주휴수당이란</a:t>
            </a:r>
            <a:r>
              <a:rPr lang="en-US" altLang="ko-KR" sz="4800" dirty="0">
                <a:ln>
                  <a:solidFill>
                    <a:schemeClr val="tx1">
                      <a:alpha val="19000"/>
                    </a:schemeClr>
                  </a:solidFill>
                </a:ln>
                <a:solidFill>
                  <a:srgbClr val="7030A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0B0B8E-544E-46CB-B61A-A63F350A49A9}"/>
              </a:ext>
            </a:extLst>
          </p:cNvPr>
          <p:cNvSpPr txBox="1"/>
          <p:nvPr/>
        </p:nvSpPr>
        <p:spPr>
          <a:xfrm>
            <a:off x="1087120" y="2195344"/>
            <a:ext cx="1001776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4800" b="0" i="0" dirty="0">
                <a:solidFill>
                  <a:srgbClr val="666666"/>
                </a:solidFill>
                <a:effectLst/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1</a:t>
            </a:r>
            <a:r>
              <a:rPr lang="ko-KR" altLang="en-US" sz="4800" b="0" i="0" dirty="0">
                <a:solidFill>
                  <a:srgbClr val="666666"/>
                </a:solidFill>
                <a:effectLst/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주 동안 규정된 근무일수를 다 채운 근로자에게 유급 주휴일을 주는 것</a:t>
            </a:r>
            <a:r>
              <a:rPr lang="en-US" altLang="ko-KR" sz="4800" b="0" i="0" dirty="0">
                <a:solidFill>
                  <a:srgbClr val="666666"/>
                </a:solidFill>
                <a:effectLst/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.</a:t>
            </a:r>
            <a:r>
              <a:rPr lang="ko-KR" altLang="en-US" sz="4800" b="0" i="0" dirty="0">
                <a:solidFill>
                  <a:srgbClr val="666666"/>
                </a:solidFill>
                <a:effectLst/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주휴일에는 근로 제공을 하지 않아도 되며</a:t>
            </a:r>
            <a:r>
              <a:rPr lang="en-US" altLang="ko-KR" sz="4800" b="0" i="0" dirty="0">
                <a:solidFill>
                  <a:srgbClr val="666666"/>
                </a:solidFill>
                <a:effectLst/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 1</a:t>
            </a:r>
            <a:r>
              <a:rPr lang="ko-KR" altLang="en-US" sz="4800" b="0" i="0" dirty="0">
                <a:solidFill>
                  <a:srgbClr val="666666"/>
                </a:solidFill>
                <a:effectLst/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일분의 임금을 추가로 지급받을 수 있다</a:t>
            </a:r>
            <a:r>
              <a:rPr lang="en-US" altLang="ko-KR" sz="4800" b="0" i="0" dirty="0">
                <a:solidFill>
                  <a:srgbClr val="666666"/>
                </a:solidFill>
                <a:effectLst/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.</a:t>
            </a:r>
            <a:endParaRPr lang="ko-KR" altLang="en-US" sz="48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9791234"/>
      </p:ext>
    </p:extLst>
  </p:cSld>
  <p:clrMapOvr>
    <a:masterClrMapping/>
  </p:clrMapOvr>
</p:sld>
</file>

<file path=ppt/slides/slide11.xml><?xml version="1.0" encoding="utf-8"?>
<p:sld xmlns:a14="http://schemas.microsoft.com/office/drawing/2010/main"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DC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각 삼각형 11"/>
          <p:cNvSpPr/>
          <p:nvPr/>
        </p:nvSpPr>
        <p:spPr>
          <a:xfrm flipV="1">
            <a:off x="0" y="0"/>
            <a:ext cx="3853242" cy="6858000"/>
          </a:xfrm>
          <a:prstGeom prst="rtTriangle">
            <a:avLst/>
          </a:prstGeom>
          <a:solidFill>
            <a:srgbClr val="9E9E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2444115" y="2278299"/>
            <a:ext cx="73037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5400" dirty="0">
                <a:ln>
                  <a:solidFill>
                    <a:schemeClr val="tx1">
                      <a:alpha val="19000"/>
                    </a:schemeClr>
                  </a:solidFill>
                </a:ln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청소년 노동 인권 </a:t>
            </a:r>
            <a:r>
              <a:rPr lang="en-US" altLang="ko-KR" sz="5400" dirty="0">
                <a:ln>
                  <a:solidFill>
                    <a:schemeClr val="tx1">
                      <a:alpha val="19000"/>
                    </a:schemeClr>
                  </a:solidFill>
                </a:ln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O,X</a:t>
            </a:r>
            <a:r>
              <a:rPr lang="ko-KR" altLang="en-US" sz="5400" dirty="0">
                <a:ln>
                  <a:solidFill>
                    <a:schemeClr val="tx1">
                      <a:alpha val="19000"/>
                    </a:schemeClr>
                  </a:solidFill>
                </a:ln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퀴즈</a:t>
            </a:r>
          </a:p>
        </p:txBody>
      </p:sp>
      <p:pic>
        <p:nvPicPr>
          <p:cNvPr id="6152" name="Picture 8" descr="KAKAO JAY-G PNG에 대한 이미지 검색결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780" y="3933370"/>
            <a:ext cx="1710665" cy="1710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관련 이미지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7515" y="3933370"/>
            <a:ext cx="1672462" cy="171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6" name="Picture 12" descr="KAKAO JAY-G PNG에 대한 이미지 검색결과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5345" y="3933370"/>
            <a:ext cx="1714271" cy="1714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B0BFEB9-18A1-4BD7-A1D6-96DA2A39117A}"/>
              </a:ext>
            </a:extLst>
          </p:cNvPr>
          <p:cNvSpPr txBox="1"/>
          <p:nvPr/>
        </p:nvSpPr>
        <p:spPr>
          <a:xfrm>
            <a:off x="181215" y="189154"/>
            <a:ext cx="36953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>
                <a:ln>
                  <a:solidFill>
                    <a:schemeClr val="tx1">
                      <a:alpha val="19000"/>
                    </a:schemeClr>
                  </a:solidFill>
                </a:ln>
                <a:solidFill>
                  <a:srgbClr val="7030A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#</a:t>
            </a:r>
            <a:r>
              <a:rPr lang="ko-KR" altLang="en-US" sz="4400" dirty="0">
                <a:ln>
                  <a:solidFill>
                    <a:schemeClr val="tx1">
                      <a:alpha val="19000"/>
                    </a:schemeClr>
                  </a:solidFill>
                </a:ln>
                <a:solidFill>
                  <a:srgbClr val="7030A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디저트</a:t>
            </a:r>
          </a:p>
        </p:txBody>
      </p:sp>
    </p:spTree>
    <p:extLst>
      <p:ext uri="{BB962C8B-B14F-4D97-AF65-F5344CB8AC3E}">
        <p14:creationId xmlns:p14="http://schemas.microsoft.com/office/powerpoint/2010/main" val="2883189227"/>
      </p:ext>
    </p:extLst>
  </p:cSld>
  <p:clrMapOvr>
    <a:masterClrMapping/>
  </p:clrMapOvr>
</p:sld>
</file>

<file path=ppt/slides/slide12.xml><?xml version="1.0" encoding="utf-8"?>
<p:sld xmlns:a14="http://schemas.microsoft.com/office/drawing/2010/main"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DC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724247" y="2489200"/>
            <a:ext cx="73037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dirty="0" err="1">
                <a:ln>
                  <a:solidFill>
                    <a:schemeClr val="tx1">
                      <a:alpha val="19000"/>
                    </a:schemeClr>
                  </a:solidFill>
                </a:ln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느낀점</a:t>
            </a:r>
            <a:r>
              <a:rPr lang="ko-KR" altLang="en-US" sz="4000" dirty="0">
                <a:ln>
                  <a:solidFill>
                    <a:schemeClr val="tx1">
                      <a:alpha val="19000"/>
                    </a:schemeClr>
                  </a:solidFill>
                </a:ln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및 소감</a:t>
            </a:r>
          </a:p>
        </p:txBody>
      </p:sp>
      <p:pic>
        <p:nvPicPr>
          <p:cNvPr id="7172" name="Picture 4" descr="KAKAO NEO PNG에 대한 이미지 검색결과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23" b="2760"/>
          <a:stretch/>
        </p:blipFill>
        <p:spPr bwMode="auto">
          <a:xfrm>
            <a:off x="5246211" y="3787288"/>
            <a:ext cx="1699577" cy="153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8182215E-D21A-4010-B47A-F6FF0C675845}"/>
              </a:ext>
            </a:extLst>
          </p:cNvPr>
          <p:cNvSpPr txBox="1"/>
          <p:nvPr/>
        </p:nvSpPr>
        <p:spPr>
          <a:xfrm>
            <a:off x="181215" y="189154"/>
            <a:ext cx="36953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>
                <a:ln>
                  <a:solidFill>
                    <a:schemeClr val="tx1">
                      <a:alpha val="19000"/>
                    </a:schemeClr>
                  </a:solidFill>
                </a:ln>
                <a:solidFill>
                  <a:srgbClr val="7030A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#</a:t>
            </a:r>
            <a:r>
              <a:rPr lang="ko-KR" altLang="en-US" sz="4400" dirty="0" err="1">
                <a:ln>
                  <a:solidFill>
                    <a:schemeClr val="tx1">
                      <a:alpha val="19000"/>
                    </a:schemeClr>
                  </a:solidFill>
                </a:ln>
                <a:solidFill>
                  <a:srgbClr val="7030A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맛집리뷰</a:t>
            </a:r>
            <a:endParaRPr lang="ko-KR" altLang="en-US" sz="4400" dirty="0">
              <a:ln>
                <a:solidFill>
                  <a:schemeClr val="tx1">
                    <a:alpha val="19000"/>
                  </a:schemeClr>
                </a:solidFill>
              </a:ln>
              <a:solidFill>
                <a:srgbClr val="7030A0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76204564"/>
      </p:ext>
    </p:extLst>
  </p:cSld>
  <p:clrMapOvr>
    <a:masterClrMapping/>
  </p:clrMapOvr>
</p:sld>
</file>

<file path=ppt/slides/slide13.xml><?xml version="1.0" encoding="utf-8"?>
<p:sld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DC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3406140" y="1824186"/>
            <a:ext cx="5379720" cy="3209629"/>
            <a:chOff x="3406140" y="1052286"/>
            <a:chExt cx="5379720" cy="3209629"/>
          </a:xfrm>
        </p:grpSpPr>
        <p:pic>
          <p:nvPicPr>
            <p:cNvPr id="19" name="Picture 16" descr="카카오프렌즈 png에 대한 이미지 검색결과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3000" y="1052286"/>
              <a:ext cx="2286000" cy="2286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TextBox 19"/>
            <p:cNvSpPr txBox="1"/>
            <p:nvPr/>
          </p:nvSpPr>
          <p:spPr>
            <a:xfrm>
              <a:off x="3406140" y="3554029"/>
              <a:ext cx="537972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4000" dirty="0">
                  <a:ln>
                    <a:solidFill>
                      <a:schemeClr val="tx1">
                        <a:alpha val="19000"/>
                      </a:schemeClr>
                    </a:solidFill>
                  </a:ln>
                  <a:latin typeface="배달의민족 주아" panose="02020603020101020101" pitchFamily="18" charset="-127"/>
                  <a:ea typeface="배달의민족 주아" panose="02020603020101020101" pitchFamily="18" charset="-127"/>
                </a:rPr>
                <a:t>Bye</a:t>
              </a:r>
              <a:endParaRPr lang="ko-KR" altLang="en-US" sz="4000" dirty="0">
                <a:ln>
                  <a:solidFill>
                    <a:schemeClr val="tx1">
                      <a:alpha val="19000"/>
                    </a:schemeClr>
                  </a:solidFill>
                </a:ln>
                <a:latin typeface="배달의민족 주아" panose="02020603020101020101" pitchFamily="18" charset="-127"/>
                <a:ea typeface="배달의민족 주아" panose="02020603020101020101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16692578"/>
      </p:ext>
    </p:extLst>
  </p:cSld>
  <p:clrMapOvr>
    <a:masterClrMapping/>
  </p:clrMapOvr>
</p:sld>
</file>

<file path=ppt/slides/slide2.xml><?xml version="1.0" encoding="utf-8"?>
<p:sld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DC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각 삼각형 1"/>
          <p:cNvSpPr/>
          <p:nvPr/>
        </p:nvSpPr>
        <p:spPr>
          <a:xfrm flipV="1">
            <a:off x="0" y="0"/>
            <a:ext cx="3853242" cy="6858000"/>
          </a:xfrm>
          <a:prstGeom prst="rtTriangle">
            <a:avLst/>
          </a:prstGeom>
          <a:solidFill>
            <a:srgbClr val="AEC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" name="그룹 3"/>
          <p:cNvGrpSpPr/>
          <p:nvPr/>
        </p:nvGrpSpPr>
        <p:grpSpPr>
          <a:xfrm>
            <a:off x="3163262" y="1601980"/>
            <a:ext cx="7303770" cy="4588481"/>
            <a:chOff x="3554552" y="1627620"/>
            <a:chExt cx="7303770" cy="4588481"/>
          </a:xfrm>
        </p:grpSpPr>
        <p:sp>
          <p:nvSpPr>
            <p:cNvPr id="16" name="TextBox 15"/>
            <p:cNvSpPr txBox="1"/>
            <p:nvPr/>
          </p:nvSpPr>
          <p:spPr>
            <a:xfrm>
              <a:off x="3640010" y="1627620"/>
              <a:ext cx="537972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6000" dirty="0">
                  <a:ln>
                    <a:solidFill>
                      <a:schemeClr val="tx1">
                        <a:alpha val="19000"/>
                      </a:schemeClr>
                    </a:solidFill>
                  </a:ln>
                  <a:latin typeface="배달의민족 주아" panose="02020603020101020101" pitchFamily="18" charset="-127"/>
                  <a:ea typeface="배달의민족 주아" panose="02020603020101020101" pitchFamily="18" charset="-127"/>
                </a:rPr>
                <a:t>성취기준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554552" y="2946808"/>
              <a:ext cx="7303770" cy="32692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5400" marR="25400" indent="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altLang="ko-KR" sz="2800" kern="0" spc="-100">
                  <a:solidFill>
                    <a:srgbClr val="000000"/>
                  </a:solidFill>
                  <a:effectLst/>
                  <a:latin typeface="서울남산 장체 M" panose="02020503020101020101" pitchFamily="18" charset="-127"/>
                  <a:ea typeface="서울남산 장체 M" panose="02020503020101020101" pitchFamily="18" charset="-127"/>
                </a:rPr>
                <a:t> [</a:t>
              </a:r>
              <a:r>
                <a:rPr lang="en-US" altLang="ko-KR" sz="2800" kern="0" spc="-100" dirty="0">
                  <a:solidFill>
                    <a:srgbClr val="000000"/>
                  </a:solidFill>
                  <a:effectLst/>
                  <a:latin typeface="서울남산 장체 M" panose="02020503020101020101" pitchFamily="18" charset="-127"/>
                  <a:ea typeface="서울남산 장체 M" panose="02020503020101020101" pitchFamily="18" charset="-127"/>
                </a:rPr>
                <a:t>9</a:t>
              </a:r>
              <a:r>
                <a:rPr lang="ko-KR" altLang="en-US" sz="2800" kern="0" spc="-100" dirty="0">
                  <a:solidFill>
                    <a:srgbClr val="000000"/>
                  </a:solidFill>
                  <a:effectLst/>
                  <a:latin typeface="서울남산 장체 M" panose="02020503020101020101" pitchFamily="18" charset="-127"/>
                  <a:ea typeface="서울남산 장체 M" panose="02020503020101020101" pitchFamily="18" charset="-127"/>
                </a:rPr>
                <a:t>도</a:t>
              </a:r>
              <a:r>
                <a:rPr lang="en-US" altLang="ko-KR" sz="2800" kern="0" spc="-100" dirty="0">
                  <a:solidFill>
                    <a:srgbClr val="000000"/>
                  </a:solidFill>
                  <a:effectLst/>
                  <a:latin typeface="서울남산 장체 M" panose="02020503020101020101" pitchFamily="18" charset="-127"/>
                  <a:ea typeface="서울남산 장체 M" panose="02020503020101020101" pitchFamily="18" charset="-127"/>
                </a:rPr>
                <a:t>03-01] </a:t>
              </a:r>
              <a:endParaRPr lang="ko-KR" altLang="en-US" sz="2800" kern="0" spc="-100" dirty="0">
                <a:solidFill>
                  <a:srgbClr val="000000"/>
                </a:solidFill>
                <a:effectLst/>
                <a:latin typeface="맑은 고딕"/>
              </a:endParaRPr>
            </a:p>
            <a:p>
              <a:pPr marL="168910" marR="25400" indent="-168910" algn="just" fontAlgn="base" latinLnBrk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ko-KR" altLang="en-US" sz="2800" kern="0" spc="-100" dirty="0">
                  <a:solidFill>
                    <a:srgbClr val="000000"/>
                  </a:solidFill>
                  <a:effectLst/>
                  <a:latin typeface="서울남산 장체 M" panose="02020503020101020101" pitchFamily="18" charset="-127"/>
                  <a:ea typeface="서울남산 장체 M" panose="02020503020101020101" pitchFamily="18" charset="-127"/>
                </a:rPr>
                <a:t>  인간 존엄성과 인권</a:t>
              </a:r>
              <a:r>
                <a:rPr lang="en-US" altLang="ko-KR" sz="2800" kern="0" spc="-100" dirty="0">
                  <a:solidFill>
                    <a:srgbClr val="000000"/>
                  </a:solidFill>
                  <a:effectLst/>
                  <a:latin typeface="서울남산 장체 M" panose="02020503020101020101" pitchFamily="18" charset="-127"/>
                  <a:ea typeface="서울남산 장체 M" panose="02020503020101020101" pitchFamily="18" charset="-127"/>
                </a:rPr>
                <a:t>, </a:t>
              </a:r>
              <a:r>
                <a:rPr lang="ko-KR" altLang="en-US" sz="2800" kern="0" spc="-100" dirty="0">
                  <a:solidFill>
                    <a:srgbClr val="000000"/>
                  </a:solidFill>
                  <a:effectLst/>
                  <a:latin typeface="서울남산 장체 M" panose="02020503020101020101" pitchFamily="18" charset="-127"/>
                  <a:ea typeface="서울남산 장체 M" panose="02020503020101020101" pitchFamily="18" charset="-127"/>
                </a:rPr>
                <a:t>양성평등이 보편적 가치임을 도덕적 맥락에서 이해하고</a:t>
              </a:r>
              <a:r>
                <a:rPr lang="en-US" altLang="ko-KR" sz="2800" kern="0" spc="-100" dirty="0">
                  <a:solidFill>
                    <a:srgbClr val="000000"/>
                  </a:solidFill>
                  <a:effectLst/>
                  <a:latin typeface="서울남산 장체 M" panose="02020503020101020101" pitchFamily="18" charset="-127"/>
                  <a:ea typeface="서울남산 장체 M" panose="02020503020101020101" pitchFamily="18" charset="-127"/>
                </a:rPr>
                <a:t>, </a:t>
              </a:r>
              <a:r>
                <a:rPr lang="ko-KR" altLang="en-US" sz="2800" kern="0" spc="-100" dirty="0">
                  <a:solidFill>
                    <a:srgbClr val="000000"/>
                  </a:solidFill>
                  <a:effectLst/>
                  <a:latin typeface="서울남산 장체 M" panose="02020503020101020101" pitchFamily="18" charset="-127"/>
                  <a:ea typeface="서울남산 장체 M" panose="02020503020101020101" pitchFamily="18" charset="-127"/>
                </a:rPr>
                <a:t>타인에 대한 사회적 편</a:t>
              </a:r>
              <a:r>
                <a:rPr lang="ko-KR" altLang="en-US" sz="2800" kern="0" spc="-130" dirty="0">
                  <a:solidFill>
                    <a:srgbClr val="000000"/>
                  </a:solidFill>
                  <a:effectLst/>
                  <a:latin typeface="서울남산 장체 M" panose="02020503020101020101" pitchFamily="18" charset="-127"/>
                  <a:ea typeface="서울남산 장체 M" panose="02020503020101020101" pitchFamily="18" charset="-127"/>
                </a:rPr>
                <a:t>견을 통제하여 보편적 관점에서 모든 인간을 인권을</a:t>
              </a:r>
              <a:r>
                <a:rPr lang="ko-KR" altLang="en-US" sz="2800" kern="0" spc="-100" dirty="0">
                  <a:solidFill>
                    <a:srgbClr val="000000"/>
                  </a:solidFill>
                  <a:effectLst/>
                  <a:latin typeface="맑은 고딕"/>
                  <a:ea typeface="서울남산 장체 M" panose="02020503020101020101" pitchFamily="18" charset="-127"/>
                </a:rPr>
                <a:t> </a:t>
              </a:r>
              <a:r>
                <a:rPr lang="ko-KR" altLang="en-US" sz="2800" kern="0" spc="-100" dirty="0">
                  <a:solidFill>
                    <a:srgbClr val="000000"/>
                  </a:solidFill>
                  <a:effectLst/>
                  <a:latin typeface="서울남산 장체 M" panose="02020503020101020101" pitchFamily="18" charset="-127"/>
                  <a:ea typeface="서울남산 장체 M" panose="02020503020101020101" pitchFamily="18" charset="-127"/>
                </a:rPr>
                <a:t>가진 존재로서 공감하고 배려할 수 있다</a:t>
              </a:r>
              <a:r>
                <a:rPr lang="en-US" altLang="ko-KR" sz="2800" kern="0" spc="-100" dirty="0">
                  <a:solidFill>
                    <a:srgbClr val="000000"/>
                  </a:solidFill>
                  <a:effectLst/>
                  <a:latin typeface="서울남산 장체 M" panose="02020503020101020101" pitchFamily="18" charset="-127"/>
                  <a:ea typeface="서울남산 장체 M" panose="02020503020101020101" pitchFamily="18" charset="-127"/>
                </a:rPr>
                <a:t>.</a:t>
              </a:r>
              <a:r>
                <a:rPr lang="ko-KR" altLang="en-US" sz="2800" kern="0" spc="-100" dirty="0">
                  <a:solidFill>
                    <a:srgbClr val="000000"/>
                  </a:solidFill>
                  <a:effectLst/>
                  <a:latin typeface="맑은 고딕"/>
                  <a:ea typeface="맑은 고딕"/>
                </a:rPr>
                <a:t> </a:t>
              </a:r>
              <a:endParaRPr lang="ko-KR" altLang="en-US" sz="2800" kern="0" spc="-100" dirty="0">
                <a:solidFill>
                  <a:srgbClr val="000000"/>
                </a:solidFill>
                <a:effectLst/>
                <a:latin typeface="맑은 고딕"/>
              </a:endParaRPr>
            </a:p>
          </p:txBody>
        </p:sp>
      </p:grpSp>
      <p:pic>
        <p:nvPicPr>
          <p:cNvPr id="27" name="Picture 2" descr="RYAN PNG에 대한 이미지 검색결과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8823" y="-478538"/>
            <a:ext cx="1411968" cy="2366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RYAN PNG에 대한 이미지 검색결과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7192" y="5110372"/>
            <a:ext cx="1128441" cy="1547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4851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DC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각 삼각형 1"/>
          <p:cNvSpPr/>
          <p:nvPr/>
        </p:nvSpPr>
        <p:spPr>
          <a:xfrm flipV="1">
            <a:off x="0" y="0"/>
            <a:ext cx="3853242" cy="6858000"/>
          </a:xfrm>
          <a:prstGeom prst="rtTriangle">
            <a:avLst/>
          </a:prstGeom>
          <a:solidFill>
            <a:srgbClr val="AEC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" name="그룹 3"/>
          <p:cNvGrpSpPr/>
          <p:nvPr/>
        </p:nvGrpSpPr>
        <p:grpSpPr>
          <a:xfrm>
            <a:off x="3163262" y="1601980"/>
            <a:ext cx="7303770" cy="3529537"/>
            <a:chOff x="3554552" y="1627620"/>
            <a:chExt cx="7303770" cy="3529537"/>
          </a:xfrm>
        </p:grpSpPr>
        <p:sp>
          <p:nvSpPr>
            <p:cNvPr id="16" name="TextBox 15"/>
            <p:cNvSpPr txBox="1"/>
            <p:nvPr/>
          </p:nvSpPr>
          <p:spPr>
            <a:xfrm>
              <a:off x="3640010" y="1627620"/>
              <a:ext cx="537972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6000" dirty="0">
                  <a:ln>
                    <a:solidFill>
                      <a:schemeClr val="tx1">
                        <a:alpha val="19000"/>
                      </a:schemeClr>
                    </a:solidFill>
                  </a:ln>
                  <a:latin typeface="배달의민족 주아" panose="02020603020101020101" pitchFamily="18" charset="-127"/>
                  <a:ea typeface="배달의민족 주아" panose="02020603020101020101" pitchFamily="18" charset="-127"/>
                </a:rPr>
                <a:t>학습목표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554552" y="2946808"/>
              <a:ext cx="7303770" cy="22103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51130" marR="25400" indent="-151130" algn="just" fontAlgn="base" latinLnBrk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ko-KR" altLang="en-US" sz="3600" kern="0" spc="-100" dirty="0">
                  <a:solidFill>
                    <a:srgbClr val="000000"/>
                  </a:solidFill>
                  <a:effectLst/>
                  <a:latin typeface="서울남산체 M" panose="02020503020101020101" pitchFamily="18" charset="-127"/>
                  <a:ea typeface="서울남산체 M" panose="02020503020101020101" pitchFamily="18" charset="-127"/>
                </a:rPr>
                <a:t> 청소년 노동 인권의 중요성을 알고</a:t>
              </a:r>
              <a:r>
                <a:rPr lang="en-US" altLang="ko-KR" sz="3600" kern="0" spc="-100" dirty="0">
                  <a:solidFill>
                    <a:srgbClr val="000000"/>
                  </a:solidFill>
                  <a:effectLst/>
                  <a:latin typeface="서울남산체 M" panose="02020503020101020101" pitchFamily="18" charset="-127"/>
                  <a:ea typeface="서울남산체 M" panose="02020503020101020101" pitchFamily="18" charset="-127"/>
                </a:rPr>
                <a:t>, </a:t>
              </a:r>
              <a:r>
                <a:rPr lang="ko-KR" altLang="en-US" sz="3600" kern="0" spc="-100" dirty="0">
                  <a:solidFill>
                    <a:srgbClr val="000000"/>
                  </a:solidFill>
                  <a:effectLst/>
                  <a:latin typeface="서울남산체 M" panose="02020503020101020101" pitchFamily="18" charset="-127"/>
                  <a:ea typeface="서울남산체 M" panose="02020503020101020101" pitchFamily="18" charset="-127"/>
                </a:rPr>
                <a:t>최저임금의 필요성을 이해하며 근로계약서를 작성할 수 있다</a:t>
              </a:r>
              <a:r>
                <a:rPr lang="en-US" altLang="ko-KR" sz="3600" kern="0" spc="-100" dirty="0">
                  <a:solidFill>
                    <a:srgbClr val="000000"/>
                  </a:solidFill>
                  <a:effectLst/>
                  <a:latin typeface="서울남산체 M" panose="02020503020101020101" pitchFamily="18" charset="-127"/>
                  <a:ea typeface="서울남산체 M" panose="02020503020101020101" pitchFamily="18" charset="-127"/>
                </a:rPr>
                <a:t>.</a:t>
              </a:r>
              <a:endParaRPr lang="ko-KR" altLang="en-US" sz="3600" kern="0" spc="-100" dirty="0">
                <a:solidFill>
                  <a:srgbClr val="000000"/>
                </a:solidFill>
                <a:effectLst/>
                <a:latin typeface="맑은 고딕"/>
              </a:endParaRPr>
            </a:p>
          </p:txBody>
        </p:sp>
      </p:grpSp>
      <p:pic>
        <p:nvPicPr>
          <p:cNvPr id="27" name="Picture 2" descr="RYAN PNG에 대한 이미지 검색결과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8823" y="-478538"/>
            <a:ext cx="1411968" cy="2366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RYAN PNG에 대한 이미지 검색결과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7192" y="5110372"/>
            <a:ext cx="1128441" cy="1547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8617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14="http://schemas.microsoft.com/office/drawing/2010/main"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DC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각 삼각형 7"/>
          <p:cNvSpPr/>
          <p:nvPr/>
        </p:nvSpPr>
        <p:spPr>
          <a:xfrm flipV="1">
            <a:off x="-1" y="0"/>
            <a:ext cx="4675032" cy="6858000"/>
          </a:xfrm>
          <a:prstGeom prst="rtTriangle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" name="그룹 1"/>
          <p:cNvGrpSpPr/>
          <p:nvPr/>
        </p:nvGrpSpPr>
        <p:grpSpPr>
          <a:xfrm>
            <a:off x="6920918" y="5597468"/>
            <a:ext cx="5088170" cy="1201809"/>
            <a:chOff x="4657725" y="4387850"/>
            <a:chExt cx="6495686" cy="1517651"/>
          </a:xfrm>
        </p:grpSpPr>
        <p:pic>
          <p:nvPicPr>
            <p:cNvPr id="9218" name="Picture 2" descr="muzi PNG에 대한 이미지 검색결과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57725" y="4387850"/>
              <a:ext cx="1517650" cy="15176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220" name="Picture 4" descr="muzi PNG에 대한 이미지 검색결과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17070" y="4387850"/>
              <a:ext cx="1517650" cy="15176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222" name="Picture 6" descr="muzi PNG에 대한 이미지 검색결과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76415" y="4387850"/>
              <a:ext cx="1517650" cy="15176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224" name="Picture 8" descr="muzi PNG에 대한 이미지 검색결과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35761" y="4387850"/>
              <a:ext cx="1517650" cy="15176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C9CE4905-77AB-49B5-A0FD-CF509950159B}"/>
              </a:ext>
            </a:extLst>
          </p:cNvPr>
          <p:cNvSpPr txBox="1"/>
          <p:nvPr/>
        </p:nvSpPr>
        <p:spPr>
          <a:xfrm>
            <a:off x="181215" y="189154"/>
            <a:ext cx="404601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>
                <a:ln>
                  <a:solidFill>
                    <a:schemeClr val="tx1">
                      <a:alpha val="19000"/>
                    </a:schemeClr>
                  </a:solidFill>
                </a:ln>
                <a:solidFill>
                  <a:srgbClr val="7030A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#</a:t>
            </a:r>
            <a:r>
              <a:rPr lang="ko-KR" altLang="en-US" sz="4400" dirty="0" err="1">
                <a:ln>
                  <a:solidFill>
                    <a:schemeClr val="tx1">
                      <a:alpha val="19000"/>
                    </a:schemeClr>
                  </a:solidFill>
                </a:ln>
                <a:solidFill>
                  <a:srgbClr val="7030A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에피타이저</a:t>
            </a:r>
            <a:endParaRPr lang="en-US" altLang="ko-KR" sz="4400" dirty="0">
              <a:ln>
                <a:solidFill>
                  <a:schemeClr val="tx1">
                    <a:alpha val="19000"/>
                  </a:schemeClr>
                </a:solidFill>
              </a:ln>
              <a:solidFill>
                <a:srgbClr val="7030A0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r>
              <a:rPr lang="ko-KR" altLang="en-US" sz="4400" dirty="0">
                <a:ln>
                  <a:solidFill>
                    <a:schemeClr val="tx1">
                      <a:alpha val="19000"/>
                    </a:schemeClr>
                  </a:solidFill>
                </a:ln>
                <a:solidFill>
                  <a:srgbClr val="7030A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영화 </a:t>
            </a:r>
            <a:r>
              <a:rPr lang="en-US" altLang="ko-KR" sz="4400" dirty="0">
                <a:ln>
                  <a:solidFill>
                    <a:schemeClr val="tx1">
                      <a:alpha val="19000"/>
                    </a:schemeClr>
                  </a:solidFill>
                </a:ln>
                <a:solidFill>
                  <a:srgbClr val="7030A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‘</a:t>
            </a:r>
            <a:r>
              <a:rPr lang="ko-KR" altLang="en-US" sz="4400" dirty="0">
                <a:ln>
                  <a:solidFill>
                    <a:schemeClr val="tx1">
                      <a:alpha val="19000"/>
                    </a:schemeClr>
                  </a:solidFill>
                </a:ln>
                <a:solidFill>
                  <a:srgbClr val="7030A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카트</a:t>
            </a:r>
            <a:r>
              <a:rPr lang="en-US" altLang="ko-KR" sz="4400" dirty="0">
                <a:ln>
                  <a:solidFill>
                    <a:schemeClr val="tx1">
                      <a:alpha val="19000"/>
                    </a:schemeClr>
                  </a:solidFill>
                </a:ln>
                <a:solidFill>
                  <a:srgbClr val="7030A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＇</a:t>
            </a:r>
            <a:endParaRPr lang="ko-KR" altLang="en-US" sz="4400" dirty="0">
              <a:ln>
                <a:solidFill>
                  <a:schemeClr val="tx1">
                    <a:alpha val="19000"/>
                  </a:schemeClr>
                </a:solidFill>
              </a:ln>
              <a:solidFill>
                <a:srgbClr val="7030A0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pic>
        <p:nvPicPr>
          <p:cNvPr id="3" name="온라인 미디어 2" title="영화카트, 청소년노동교육 임금 체불">
            <a:hlinkClick r:id="" action="ppaction://media"/>
            <a:extLst>
              <a:ext uri="{FF2B5EF4-FFF2-40B4-BE49-F238E27FC236}">
                <a16:creationId xmlns:a16="http://schemas.microsoft.com/office/drawing/2014/main" id="{E36505E0-D668-4ACB-8FD9-FC517C3F6A0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7"/>
          <a:stretch>
            <a:fillRect/>
          </a:stretch>
        </p:blipFill>
        <p:spPr>
          <a:xfrm>
            <a:off x="3860857" y="717280"/>
            <a:ext cx="8148231" cy="460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203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14="http://schemas.microsoft.com/office/drawing/2010/main"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DC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6920918" y="5597468"/>
            <a:ext cx="5088170" cy="1201809"/>
            <a:chOff x="4657725" y="4387850"/>
            <a:chExt cx="6495686" cy="1517651"/>
          </a:xfrm>
        </p:grpSpPr>
        <p:pic>
          <p:nvPicPr>
            <p:cNvPr id="9218" name="Picture 2" descr="muzi PNG에 대한 이미지 검색결과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57725" y="4387850"/>
              <a:ext cx="1517650" cy="15176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220" name="Picture 4" descr="muzi PNG에 대한 이미지 검색결과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17070" y="4387850"/>
              <a:ext cx="1517650" cy="15176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222" name="Picture 6" descr="muzi PNG에 대한 이미지 검색결과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76415" y="4387850"/>
              <a:ext cx="1517650" cy="15176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224" name="Picture 8" descr="muzi PNG에 대한 이미지 검색결과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35761" y="4387850"/>
              <a:ext cx="1517650" cy="15176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C9CE4905-77AB-49B5-A0FD-CF509950159B}"/>
              </a:ext>
            </a:extLst>
          </p:cNvPr>
          <p:cNvSpPr txBox="1"/>
          <p:nvPr/>
        </p:nvSpPr>
        <p:spPr>
          <a:xfrm>
            <a:off x="391077" y="414007"/>
            <a:ext cx="100420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>
                <a:ln>
                  <a:solidFill>
                    <a:schemeClr val="tx1">
                      <a:alpha val="19000"/>
                    </a:schemeClr>
                  </a:solidFill>
                </a:ln>
                <a:solidFill>
                  <a:srgbClr val="7030A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다음 중 선생님이 해본 알바가 아닌 것은</a:t>
            </a:r>
            <a:r>
              <a:rPr lang="en-US" altLang="ko-KR" sz="4400" dirty="0">
                <a:ln>
                  <a:solidFill>
                    <a:schemeClr val="tx1">
                      <a:alpha val="19000"/>
                    </a:schemeClr>
                  </a:solidFill>
                </a:ln>
                <a:solidFill>
                  <a:srgbClr val="7030A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37EF605-7179-4C26-86F6-DE04E5E4E601}"/>
              </a:ext>
            </a:extLst>
          </p:cNvPr>
          <p:cNvSpPr txBox="1"/>
          <p:nvPr/>
        </p:nvSpPr>
        <p:spPr>
          <a:xfrm>
            <a:off x="869429" y="1974437"/>
            <a:ext cx="562131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AutoNum type="arabicPeriod"/>
            </a:pPr>
            <a:r>
              <a:rPr lang="ko-KR" altLang="en-US" sz="4800" dirty="0">
                <a:ln>
                  <a:solidFill>
                    <a:schemeClr val="tx1">
                      <a:alpha val="19000"/>
                    </a:schemeClr>
                  </a:solidFill>
                </a:ln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주유소 아르바이트</a:t>
            </a:r>
            <a:endParaRPr lang="en-US" altLang="ko-KR" sz="4800" dirty="0">
              <a:ln>
                <a:solidFill>
                  <a:schemeClr val="tx1">
                    <a:alpha val="19000"/>
                  </a:schemeClr>
                </a:solidFill>
              </a:ln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pPr marL="914400" indent="-914400">
              <a:buFontTx/>
              <a:buAutoNum type="arabicPeriod"/>
            </a:pPr>
            <a:r>
              <a:rPr lang="ko-KR" altLang="en-US" sz="4800" dirty="0">
                <a:ln>
                  <a:solidFill>
                    <a:schemeClr val="tx1">
                      <a:alpha val="19000"/>
                    </a:schemeClr>
                  </a:solidFill>
                </a:ln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카페 아르바이트</a:t>
            </a:r>
            <a:endParaRPr lang="en-US" altLang="ko-KR" sz="4800" dirty="0">
              <a:ln>
                <a:solidFill>
                  <a:schemeClr val="tx1">
                    <a:alpha val="19000"/>
                  </a:schemeClr>
                </a:solidFill>
              </a:ln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pPr marL="914400" indent="-914400">
              <a:buFontTx/>
              <a:buAutoNum type="arabicPeriod"/>
            </a:pPr>
            <a:r>
              <a:rPr lang="ko-KR" altLang="en-US" sz="4800" dirty="0">
                <a:ln>
                  <a:solidFill>
                    <a:schemeClr val="tx1">
                      <a:alpha val="19000"/>
                    </a:schemeClr>
                  </a:solidFill>
                </a:ln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편의점 아르바이트</a:t>
            </a:r>
            <a:endParaRPr lang="en-US" altLang="ko-KR" sz="4800" dirty="0">
              <a:ln>
                <a:solidFill>
                  <a:schemeClr val="tx1">
                    <a:alpha val="19000"/>
                  </a:schemeClr>
                </a:solidFill>
              </a:ln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pPr marL="914400" indent="-914400">
              <a:buFontTx/>
              <a:buAutoNum type="arabicPeriod"/>
            </a:pPr>
            <a:r>
              <a:rPr lang="ko-KR" altLang="en-US" sz="4800" dirty="0">
                <a:ln>
                  <a:solidFill>
                    <a:schemeClr val="tx1">
                      <a:alpha val="19000"/>
                    </a:schemeClr>
                  </a:solidFill>
                </a:ln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학원 아르바이트</a:t>
            </a:r>
            <a:endParaRPr lang="en-US" altLang="ko-KR" sz="4800" dirty="0">
              <a:ln>
                <a:solidFill>
                  <a:schemeClr val="tx1">
                    <a:alpha val="19000"/>
                  </a:schemeClr>
                </a:solidFill>
              </a:ln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pPr marL="914400" indent="-914400">
              <a:buAutoNum type="arabicPeriod"/>
            </a:pPr>
            <a:endParaRPr lang="en-US" altLang="ko-KR" sz="4800" dirty="0">
              <a:ln>
                <a:solidFill>
                  <a:schemeClr val="tx1">
                    <a:alpha val="19000"/>
                  </a:schemeClr>
                </a:solidFill>
              </a:ln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  <p:sp>
        <p:nvSpPr>
          <p:cNvPr id="3" name="말풍선: 타원형 2">
            <a:extLst>
              <a:ext uri="{FF2B5EF4-FFF2-40B4-BE49-F238E27FC236}">
                <a16:creationId xmlns:a16="http://schemas.microsoft.com/office/drawing/2014/main" id="{F51D3E21-F2E6-4058-825A-7BE7BBA70409}"/>
              </a:ext>
            </a:extLst>
          </p:cNvPr>
          <p:cNvSpPr/>
          <p:nvPr/>
        </p:nvSpPr>
        <p:spPr>
          <a:xfrm>
            <a:off x="7515317" y="1888761"/>
            <a:ext cx="3697326" cy="2848131"/>
          </a:xfrm>
          <a:prstGeom prst="wedgeEllipseCallout">
            <a:avLst>
              <a:gd name="adj1" fmla="val -14752"/>
              <a:gd name="adj2" fmla="val 70921"/>
            </a:avLst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dirty="0">
                <a:solidFill>
                  <a:schemeClr val="accent6">
                    <a:lumMod val="50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알바는 왜 했을까요</a:t>
            </a:r>
            <a:r>
              <a:rPr lang="en-US" altLang="ko-KR" sz="4800" dirty="0">
                <a:solidFill>
                  <a:schemeClr val="accent6">
                    <a:lumMod val="50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?</a:t>
            </a:r>
            <a:endParaRPr lang="ko-KR" altLang="en-US" sz="4800" dirty="0">
              <a:solidFill>
                <a:schemeClr val="accent6">
                  <a:lumMod val="50000"/>
                </a:schemeClr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08651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" grpId="0" animBg="1"/>
    </p:bldLst>
  </p:timing>
</p:sld>
</file>

<file path=ppt/slides/slide6.xml><?xml version="1.0" encoding="utf-8"?>
<p:sld xmlns:a14="http://schemas.microsoft.com/office/drawing/2010/main"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DC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각 삼각형 7"/>
          <p:cNvSpPr/>
          <p:nvPr/>
        </p:nvSpPr>
        <p:spPr>
          <a:xfrm flipV="1">
            <a:off x="-1" y="0"/>
            <a:ext cx="4675032" cy="6858000"/>
          </a:xfrm>
          <a:prstGeom prst="rtTriangle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" name="그룹 1"/>
          <p:cNvGrpSpPr/>
          <p:nvPr/>
        </p:nvGrpSpPr>
        <p:grpSpPr>
          <a:xfrm>
            <a:off x="6920918" y="5597468"/>
            <a:ext cx="5088170" cy="1201809"/>
            <a:chOff x="4657725" y="4387850"/>
            <a:chExt cx="6495686" cy="1517651"/>
          </a:xfrm>
        </p:grpSpPr>
        <p:pic>
          <p:nvPicPr>
            <p:cNvPr id="9218" name="Picture 2" descr="muzi PNG에 대한 이미지 검색결과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57725" y="4387850"/>
              <a:ext cx="1517650" cy="15176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220" name="Picture 4" descr="muzi PNG에 대한 이미지 검색결과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17070" y="4387850"/>
              <a:ext cx="1517650" cy="15176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222" name="Picture 6" descr="muzi PNG에 대한 이미지 검색결과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76415" y="4387850"/>
              <a:ext cx="1517650" cy="15176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224" name="Picture 8" descr="muzi PNG에 대한 이미지 검색결과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35761" y="4387850"/>
              <a:ext cx="1517650" cy="15176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C9CE4905-77AB-49B5-A0FD-CF509950159B}"/>
              </a:ext>
            </a:extLst>
          </p:cNvPr>
          <p:cNvSpPr txBox="1"/>
          <p:nvPr/>
        </p:nvSpPr>
        <p:spPr>
          <a:xfrm>
            <a:off x="181215" y="189154"/>
            <a:ext cx="93392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>
                <a:ln>
                  <a:solidFill>
                    <a:schemeClr val="tx1">
                      <a:alpha val="19000"/>
                    </a:schemeClr>
                  </a:solidFill>
                </a:ln>
                <a:solidFill>
                  <a:srgbClr val="7030A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#</a:t>
            </a:r>
            <a:r>
              <a:rPr lang="ko-KR" altLang="en-US" sz="4400" dirty="0" err="1">
                <a:ln>
                  <a:solidFill>
                    <a:schemeClr val="tx1">
                      <a:alpha val="19000"/>
                    </a:schemeClr>
                  </a:solidFill>
                </a:ln>
                <a:solidFill>
                  <a:srgbClr val="7030A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메인디쉬</a:t>
            </a:r>
            <a:r>
              <a:rPr lang="en-US" altLang="ko-KR" sz="4400" dirty="0">
                <a:ln>
                  <a:solidFill>
                    <a:schemeClr val="tx1">
                      <a:alpha val="19000"/>
                    </a:schemeClr>
                  </a:solidFill>
                </a:ln>
                <a:solidFill>
                  <a:srgbClr val="7030A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1</a:t>
            </a:r>
            <a:r>
              <a:rPr lang="ko-KR" altLang="en-US" sz="4400" dirty="0">
                <a:ln>
                  <a:solidFill>
                    <a:schemeClr val="tx1">
                      <a:alpha val="19000"/>
                    </a:schemeClr>
                  </a:solidFill>
                </a:ln>
                <a:solidFill>
                  <a:srgbClr val="7030A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 </a:t>
            </a:r>
            <a:r>
              <a:rPr lang="en-US" altLang="ko-KR" sz="4400" dirty="0">
                <a:ln>
                  <a:solidFill>
                    <a:schemeClr val="tx1">
                      <a:alpha val="19000"/>
                    </a:schemeClr>
                  </a:solidFill>
                </a:ln>
                <a:solidFill>
                  <a:srgbClr val="7030A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– </a:t>
            </a:r>
            <a:r>
              <a:rPr lang="ko-KR" altLang="en-US" sz="4400" dirty="0">
                <a:ln>
                  <a:solidFill>
                    <a:schemeClr val="tx1">
                      <a:alpha val="19000"/>
                    </a:schemeClr>
                  </a:solidFill>
                </a:ln>
                <a:solidFill>
                  <a:srgbClr val="7030A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최저생계비 정해보기</a:t>
            </a:r>
            <a:endParaRPr lang="en-US" altLang="ko-KR" sz="4400" dirty="0">
              <a:ln>
                <a:solidFill>
                  <a:schemeClr val="tx1">
                    <a:alpha val="19000"/>
                  </a:schemeClr>
                </a:solidFill>
              </a:ln>
              <a:solidFill>
                <a:srgbClr val="7030A0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AB2570-DBCE-41FE-88C8-89A1241DDE98}"/>
              </a:ext>
            </a:extLst>
          </p:cNvPr>
          <p:cNvSpPr txBox="1"/>
          <p:nvPr/>
        </p:nvSpPr>
        <p:spPr>
          <a:xfrm>
            <a:off x="1835974" y="3248601"/>
            <a:ext cx="957871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6000" dirty="0">
                <a:ln>
                  <a:solidFill>
                    <a:schemeClr val="tx1">
                      <a:alpha val="19000"/>
                    </a:schemeClr>
                  </a:solidFill>
                </a:ln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우리가 인간 답게 살기 위해</a:t>
            </a:r>
            <a:r>
              <a:rPr lang="en-US" altLang="ko-KR" sz="6000" dirty="0">
                <a:ln>
                  <a:solidFill>
                    <a:schemeClr val="tx1">
                      <a:alpha val="19000"/>
                    </a:schemeClr>
                  </a:solidFill>
                </a:ln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 </a:t>
            </a:r>
            <a:r>
              <a:rPr lang="ko-KR" altLang="en-US" sz="6000" dirty="0">
                <a:ln>
                  <a:solidFill>
                    <a:schemeClr val="tx1">
                      <a:alpha val="19000"/>
                    </a:schemeClr>
                  </a:solidFill>
                </a:ln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한달에 필요한 돈은</a:t>
            </a:r>
            <a:r>
              <a:rPr lang="en-US" altLang="ko-KR" sz="6000" dirty="0">
                <a:ln>
                  <a:solidFill>
                    <a:schemeClr val="tx1">
                      <a:alpha val="19000"/>
                    </a:schemeClr>
                  </a:solidFill>
                </a:ln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A0C8938-D2CF-42CD-88CC-4FC11E29D15C}"/>
              </a:ext>
            </a:extLst>
          </p:cNvPr>
          <p:cNvSpPr txBox="1"/>
          <p:nvPr/>
        </p:nvSpPr>
        <p:spPr>
          <a:xfrm>
            <a:off x="555969" y="1553807"/>
            <a:ext cx="116360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800" dirty="0">
                <a:ln>
                  <a:solidFill>
                    <a:schemeClr val="tx1">
                      <a:alpha val="19000"/>
                    </a:schemeClr>
                  </a:solidFill>
                </a:ln>
                <a:solidFill>
                  <a:srgbClr val="7030A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생활에 꼭 필요한 </a:t>
            </a:r>
            <a:r>
              <a:rPr lang="en-US" altLang="ko-KR" sz="4800" dirty="0">
                <a:ln>
                  <a:solidFill>
                    <a:schemeClr val="tx1">
                      <a:alpha val="19000"/>
                    </a:schemeClr>
                  </a:solidFill>
                </a:ln>
                <a:solidFill>
                  <a:srgbClr val="7030A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“</a:t>
            </a:r>
            <a:r>
              <a:rPr lang="ko-KR" altLang="en-US" sz="4800" dirty="0">
                <a:ln>
                  <a:solidFill>
                    <a:schemeClr val="tx1">
                      <a:alpha val="19000"/>
                    </a:schemeClr>
                  </a:solidFill>
                </a:ln>
                <a:solidFill>
                  <a:srgbClr val="7030A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돈</a:t>
            </a:r>
            <a:r>
              <a:rPr lang="en-US" altLang="ko-KR" sz="4800" dirty="0">
                <a:ln>
                  <a:solidFill>
                    <a:schemeClr val="tx1">
                      <a:alpha val="19000"/>
                    </a:schemeClr>
                  </a:solidFill>
                </a:ln>
                <a:solidFill>
                  <a:srgbClr val="7030A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“ </a:t>
            </a:r>
          </a:p>
          <a:p>
            <a:pPr algn="ctr"/>
            <a:r>
              <a:rPr lang="ko-KR" altLang="en-US" sz="4800" dirty="0">
                <a:ln>
                  <a:solidFill>
                    <a:schemeClr val="tx1">
                      <a:alpha val="19000"/>
                    </a:schemeClr>
                  </a:solidFill>
                </a:ln>
                <a:solidFill>
                  <a:srgbClr val="FF000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우리는 얼마로 살 수 있을까</a:t>
            </a:r>
            <a:r>
              <a:rPr lang="en-US" altLang="ko-KR" sz="4800" dirty="0">
                <a:ln>
                  <a:solidFill>
                    <a:schemeClr val="tx1">
                      <a:alpha val="19000"/>
                    </a:schemeClr>
                  </a:solidFill>
                </a:ln>
                <a:solidFill>
                  <a:srgbClr val="FF000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319941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14="http://schemas.microsoft.com/office/drawing/2010/main"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DC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6920918" y="5597468"/>
            <a:ext cx="5088170" cy="1201809"/>
            <a:chOff x="4657725" y="4387850"/>
            <a:chExt cx="6495686" cy="1517651"/>
          </a:xfrm>
        </p:grpSpPr>
        <p:pic>
          <p:nvPicPr>
            <p:cNvPr id="9218" name="Picture 2" descr="muzi PNG에 대한 이미지 검색결과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57725" y="4387850"/>
              <a:ext cx="1517650" cy="15176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220" name="Picture 4" descr="muzi PNG에 대한 이미지 검색결과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17070" y="4387850"/>
              <a:ext cx="1517650" cy="15176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222" name="Picture 6" descr="muzi PNG에 대한 이미지 검색결과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76415" y="4387850"/>
              <a:ext cx="1517650" cy="15176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224" name="Picture 8" descr="muzi PNG에 대한 이미지 검색결과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35761" y="4387850"/>
              <a:ext cx="1517650" cy="15176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C9CE4905-77AB-49B5-A0FD-CF509950159B}"/>
              </a:ext>
            </a:extLst>
          </p:cNvPr>
          <p:cNvSpPr txBox="1"/>
          <p:nvPr/>
        </p:nvSpPr>
        <p:spPr>
          <a:xfrm>
            <a:off x="517327" y="372034"/>
            <a:ext cx="111573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5400" dirty="0">
                <a:ln>
                  <a:solidFill>
                    <a:schemeClr val="tx1">
                      <a:alpha val="19000"/>
                    </a:schemeClr>
                  </a:solidFill>
                </a:ln>
                <a:solidFill>
                  <a:srgbClr val="7030A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그렇다면 우리가 </a:t>
            </a:r>
            <a:r>
              <a:rPr lang="en-US" altLang="ko-KR" sz="5400" dirty="0">
                <a:ln>
                  <a:solidFill>
                    <a:schemeClr val="tx1">
                      <a:alpha val="19000"/>
                    </a:schemeClr>
                  </a:solidFill>
                </a:ln>
                <a:solidFill>
                  <a:srgbClr val="FF000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‘</a:t>
            </a:r>
            <a:r>
              <a:rPr lang="ko-KR" altLang="en-US" sz="5400" dirty="0">
                <a:ln>
                  <a:solidFill>
                    <a:schemeClr val="tx1">
                      <a:alpha val="19000"/>
                    </a:schemeClr>
                  </a:solidFill>
                </a:ln>
                <a:solidFill>
                  <a:srgbClr val="FF000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노동</a:t>
            </a:r>
            <a:r>
              <a:rPr lang="en-US" altLang="ko-KR" sz="5400" dirty="0">
                <a:ln>
                  <a:solidFill>
                    <a:schemeClr val="tx1">
                      <a:alpha val="19000"/>
                    </a:schemeClr>
                  </a:solidFill>
                </a:ln>
                <a:solidFill>
                  <a:srgbClr val="FF000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＇</a:t>
            </a:r>
            <a:r>
              <a:rPr lang="ko-KR" altLang="en-US" sz="5400" dirty="0">
                <a:ln>
                  <a:solidFill>
                    <a:schemeClr val="tx1">
                      <a:alpha val="19000"/>
                    </a:schemeClr>
                  </a:solidFill>
                </a:ln>
                <a:solidFill>
                  <a:srgbClr val="7030A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으로 벌 수 있는 한달 최저 임금은</a:t>
            </a:r>
            <a:r>
              <a:rPr lang="en-US" altLang="ko-KR" sz="5400" dirty="0">
                <a:ln>
                  <a:solidFill>
                    <a:schemeClr val="tx1">
                      <a:alpha val="19000"/>
                    </a:schemeClr>
                  </a:solidFill>
                </a:ln>
                <a:solidFill>
                  <a:srgbClr val="7030A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8B77FD0-04FC-44A6-993B-CC205303663A}"/>
              </a:ext>
            </a:extLst>
          </p:cNvPr>
          <p:cNvSpPr txBox="1"/>
          <p:nvPr/>
        </p:nvSpPr>
        <p:spPr>
          <a:xfrm>
            <a:off x="1219857" y="3086854"/>
            <a:ext cx="948944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6000" dirty="0">
                <a:ln>
                  <a:solidFill>
                    <a:schemeClr val="tx1">
                      <a:alpha val="19000"/>
                    </a:schemeClr>
                  </a:solidFill>
                </a:ln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2021</a:t>
            </a:r>
            <a:r>
              <a:rPr lang="ko-KR" altLang="en-US" sz="6000" dirty="0">
                <a:ln>
                  <a:solidFill>
                    <a:schemeClr val="tx1">
                      <a:alpha val="19000"/>
                    </a:schemeClr>
                  </a:solidFill>
                </a:ln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년 최저시급 </a:t>
            </a:r>
            <a:r>
              <a:rPr lang="en-US" altLang="ko-KR" sz="6000" dirty="0">
                <a:ln>
                  <a:solidFill>
                    <a:schemeClr val="tx1">
                      <a:alpha val="19000"/>
                    </a:schemeClr>
                  </a:solidFill>
                </a:ln>
                <a:solidFill>
                  <a:srgbClr val="FF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8,720</a:t>
            </a:r>
            <a:r>
              <a:rPr lang="ko-KR" altLang="en-US" sz="6000" dirty="0">
                <a:ln>
                  <a:solidFill>
                    <a:schemeClr val="tx1">
                      <a:alpha val="19000"/>
                    </a:schemeClr>
                  </a:solidFill>
                </a:ln>
                <a:solidFill>
                  <a:srgbClr val="FF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원</a:t>
            </a:r>
            <a:endParaRPr lang="en-US" altLang="ko-KR" sz="6000" dirty="0">
              <a:ln>
                <a:solidFill>
                  <a:schemeClr val="tx1">
                    <a:alpha val="19000"/>
                  </a:schemeClr>
                </a:solidFill>
              </a:ln>
              <a:solidFill>
                <a:srgbClr val="FF0000"/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pPr algn="ctr"/>
            <a:r>
              <a:rPr lang="ko-KR" altLang="en-US" sz="6000" dirty="0">
                <a:ln>
                  <a:solidFill>
                    <a:schemeClr val="tx1">
                      <a:alpha val="19000"/>
                    </a:schemeClr>
                  </a:solidFill>
                </a:ln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한달 최저임금 </a:t>
            </a:r>
            <a:r>
              <a:rPr lang="en-US" altLang="ko-KR" sz="6000" dirty="0">
                <a:ln>
                  <a:solidFill>
                    <a:schemeClr val="tx1">
                      <a:alpha val="19000"/>
                    </a:schemeClr>
                  </a:solidFill>
                </a:ln>
                <a:solidFill>
                  <a:srgbClr val="FF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182</a:t>
            </a:r>
            <a:r>
              <a:rPr lang="ko-KR" altLang="en-US" sz="6000" dirty="0">
                <a:ln>
                  <a:solidFill>
                    <a:schemeClr val="tx1">
                      <a:alpha val="19000"/>
                    </a:schemeClr>
                  </a:solidFill>
                </a:ln>
                <a:solidFill>
                  <a:srgbClr val="FF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만 </a:t>
            </a:r>
            <a:r>
              <a:rPr lang="en-US" altLang="ko-KR" sz="6000" dirty="0">
                <a:ln>
                  <a:solidFill>
                    <a:schemeClr val="tx1">
                      <a:alpha val="19000"/>
                    </a:schemeClr>
                  </a:solidFill>
                </a:ln>
                <a:solidFill>
                  <a:srgbClr val="FF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2,480</a:t>
            </a:r>
            <a:r>
              <a:rPr lang="ko-KR" altLang="en-US" sz="6000" dirty="0">
                <a:ln>
                  <a:solidFill>
                    <a:schemeClr val="tx1">
                      <a:alpha val="19000"/>
                    </a:schemeClr>
                  </a:solidFill>
                </a:ln>
                <a:solidFill>
                  <a:srgbClr val="FF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원</a:t>
            </a:r>
            <a:endParaRPr lang="en-US" altLang="ko-KR" sz="6000" dirty="0">
              <a:ln>
                <a:solidFill>
                  <a:schemeClr val="tx1">
                    <a:alpha val="19000"/>
                  </a:schemeClr>
                </a:solidFill>
              </a:ln>
              <a:solidFill>
                <a:srgbClr val="FF0000"/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228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DC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 descr="관련 이미지">
            <a:extLst>
              <a:ext uri="{FF2B5EF4-FFF2-40B4-BE49-F238E27FC236}">
                <a16:creationId xmlns:a16="http://schemas.microsoft.com/office/drawing/2014/main" id="{0501414A-4DE9-431B-AB1C-B0AA4A3A78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6804" y="5060950"/>
            <a:ext cx="1689100" cy="168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7DCB996-4836-4A5B-924F-78FDE490DAD8}"/>
              </a:ext>
            </a:extLst>
          </p:cNvPr>
          <p:cNvSpPr txBox="1"/>
          <p:nvPr/>
        </p:nvSpPr>
        <p:spPr>
          <a:xfrm>
            <a:off x="792480" y="282694"/>
            <a:ext cx="1001776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4800" dirty="0">
                <a:ln>
                  <a:solidFill>
                    <a:schemeClr val="tx1">
                      <a:alpha val="19000"/>
                    </a:schemeClr>
                  </a:solidFill>
                </a:ln>
                <a:solidFill>
                  <a:srgbClr val="7030A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#</a:t>
            </a:r>
            <a:r>
              <a:rPr lang="ko-KR" altLang="en-US" sz="4800" dirty="0">
                <a:ln>
                  <a:solidFill>
                    <a:schemeClr val="tx1">
                      <a:alpha val="19000"/>
                    </a:schemeClr>
                  </a:solidFill>
                </a:ln>
                <a:solidFill>
                  <a:srgbClr val="7030A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메인 </a:t>
            </a:r>
            <a:r>
              <a:rPr lang="ko-KR" altLang="en-US" sz="4800" dirty="0" err="1">
                <a:ln>
                  <a:solidFill>
                    <a:schemeClr val="tx1">
                      <a:alpha val="19000"/>
                    </a:schemeClr>
                  </a:solidFill>
                </a:ln>
                <a:solidFill>
                  <a:srgbClr val="7030A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디쉬</a:t>
            </a:r>
            <a:r>
              <a:rPr lang="en-US" altLang="ko-KR" sz="4800" dirty="0">
                <a:ln>
                  <a:solidFill>
                    <a:schemeClr val="tx1">
                      <a:alpha val="19000"/>
                    </a:schemeClr>
                  </a:solidFill>
                </a:ln>
                <a:solidFill>
                  <a:srgbClr val="7030A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2</a:t>
            </a:r>
            <a:r>
              <a:rPr lang="ko-KR" altLang="en-US" sz="4800" dirty="0">
                <a:ln>
                  <a:solidFill>
                    <a:schemeClr val="tx1">
                      <a:alpha val="19000"/>
                    </a:schemeClr>
                  </a:solidFill>
                </a:ln>
                <a:solidFill>
                  <a:srgbClr val="7030A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 </a:t>
            </a:r>
            <a:r>
              <a:rPr lang="en-US" altLang="ko-KR" sz="4800" dirty="0">
                <a:ln>
                  <a:solidFill>
                    <a:schemeClr val="tx1">
                      <a:alpha val="19000"/>
                    </a:schemeClr>
                  </a:solidFill>
                </a:ln>
                <a:solidFill>
                  <a:srgbClr val="7030A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– </a:t>
            </a:r>
            <a:r>
              <a:rPr lang="ko-KR" altLang="en-US" sz="4800" dirty="0">
                <a:ln>
                  <a:solidFill>
                    <a:schemeClr val="tx1">
                      <a:alpha val="19000"/>
                    </a:schemeClr>
                  </a:solidFill>
                </a:ln>
                <a:solidFill>
                  <a:srgbClr val="7030A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알바계약서 작성하기</a:t>
            </a:r>
            <a:endParaRPr lang="en-US" altLang="ko-KR" sz="4800" dirty="0">
              <a:ln>
                <a:solidFill>
                  <a:schemeClr val="tx1">
                    <a:alpha val="19000"/>
                  </a:schemeClr>
                </a:solidFill>
              </a:ln>
              <a:solidFill>
                <a:srgbClr val="7030A0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54E20543-7F4C-47EC-8AD5-F482F2EAD10E}"/>
              </a:ext>
            </a:extLst>
          </p:cNvPr>
          <p:cNvSpPr/>
          <p:nvPr/>
        </p:nvSpPr>
        <p:spPr>
          <a:xfrm>
            <a:off x="1117600" y="1341120"/>
            <a:ext cx="4348480" cy="50596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카페</a:t>
            </a:r>
            <a:endParaRPr lang="en-US" altLang="ko-KR" sz="4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pPr algn="ctr"/>
            <a:r>
              <a:rPr lang="ko-KR" altLang="en-US" sz="4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햄버거가게</a:t>
            </a:r>
            <a:endParaRPr lang="en-US" altLang="ko-KR" sz="4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pPr algn="ctr"/>
            <a:r>
              <a:rPr lang="ko-KR" altLang="en-US" sz="4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피자배달</a:t>
            </a:r>
            <a:endParaRPr lang="en-US" altLang="ko-KR" sz="4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pPr algn="ctr"/>
            <a:r>
              <a:rPr lang="ko-KR" altLang="en-US" sz="4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주유소</a:t>
            </a:r>
            <a:endParaRPr lang="en-US" altLang="ko-KR" sz="4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pPr algn="ctr"/>
            <a:r>
              <a:rPr lang="ko-KR" altLang="en-US" sz="4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등 </a:t>
            </a:r>
            <a:endParaRPr lang="en-US" altLang="ko-KR" sz="4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pPr algn="ctr"/>
            <a:r>
              <a:rPr lang="ko-KR" altLang="en-US" sz="4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하고싶은 </a:t>
            </a:r>
            <a:endParaRPr lang="en-US" altLang="ko-KR" sz="4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pPr algn="ctr"/>
            <a:r>
              <a:rPr lang="ko-KR" altLang="en-US" sz="4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알바 선택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7979D9E9-6BFF-4109-9460-20FEF4EF550C}"/>
              </a:ext>
            </a:extLst>
          </p:cNvPr>
          <p:cNvSpPr/>
          <p:nvPr/>
        </p:nvSpPr>
        <p:spPr>
          <a:xfrm>
            <a:off x="5963402" y="1341120"/>
            <a:ext cx="4348480" cy="50596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ko-KR" altLang="en-US" sz="5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조건에 맞게 계약서 쓰기</a:t>
            </a:r>
            <a:endParaRPr lang="en-US" altLang="ko-KR" sz="5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pPr marL="342900" indent="-342900" algn="ctr">
              <a:buAutoNum type="arabicPeriod"/>
            </a:pPr>
            <a:endParaRPr lang="en-US" altLang="ko-KR" sz="54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pPr marL="342900" indent="-342900" algn="ctr">
              <a:buAutoNum type="arabicPeriod"/>
            </a:pPr>
            <a:r>
              <a:rPr lang="ko-KR" altLang="en-US" sz="54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법정 계약서와 비교해보기</a:t>
            </a:r>
          </a:p>
        </p:txBody>
      </p:sp>
    </p:spTree>
    <p:extLst>
      <p:ext uri="{BB962C8B-B14F-4D97-AF65-F5344CB8AC3E}">
        <p14:creationId xmlns:p14="http://schemas.microsoft.com/office/powerpoint/2010/main" val="1129352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</p:bldLst>
  </p:timing>
</p:sld>
</file>

<file path=ppt/slides/slide9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DC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7DCB996-4836-4A5B-924F-78FDE490DAD8}"/>
              </a:ext>
            </a:extLst>
          </p:cNvPr>
          <p:cNvSpPr txBox="1"/>
          <p:nvPr/>
        </p:nvSpPr>
        <p:spPr>
          <a:xfrm>
            <a:off x="792480" y="282694"/>
            <a:ext cx="1001776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4800" dirty="0">
                <a:ln>
                  <a:solidFill>
                    <a:schemeClr val="tx1">
                      <a:alpha val="19000"/>
                    </a:schemeClr>
                  </a:solidFill>
                </a:ln>
                <a:solidFill>
                  <a:srgbClr val="7030A0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실제 연소근로자 표준근로계약서</a:t>
            </a:r>
            <a:endParaRPr lang="en-US" altLang="ko-KR" sz="4800" dirty="0">
              <a:ln>
                <a:solidFill>
                  <a:schemeClr val="tx1">
                    <a:alpha val="19000"/>
                  </a:schemeClr>
                </a:solidFill>
              </a:ln>
              <a:solidFill>
                <a:srgbClr val="7030A0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pic>
        <p:nvPicPr>
          <p:cNvPr id="8" name="Picture 1">
            <a:extLst>
              <a:ext uri="{FF2B5EF4-FFF2-40B4-BE49-F238E27FC236}">
                <a16:creationId xmlns:a16="http://schemas.microsoft.com/office/drawing/2014/main" id="{6D9F8315-CC7E-47FF-9C3D-E639D57576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" r="-2500" b="40406"/>
          <a:stretch/>
        </p:blipFill>
        <p:spPr>
          <a:xfrm>
            <a:off x="0" y="1315711"/>
            <a:ext cx="6874703" cy="525959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9" name="Picture 1">
            <a:extLst>
              <a:ext uri="{FF2B5EF4-FFF2-40B4-BE49-F238E27FC236}">
                <a16:creationId xmlns:a16="http://schemas.microsoft.com/office/drawing/2014/main" id="{A73E4BD9-D164-4238-87C8-B8183751FEB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9003" r="819"/>
          <a:stretch/>
        </p:blipFill>
        <p:spPr>
          <a:xfrm>
            <a:off x="4328160" y="1806797"/>
            <a:ext cx="7863840" cy="4277421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4233758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thm15="http://schemas.microsoft.com/office/thememl/2012/main"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</TotalTime>
  <Words>218</Words>
  <Application>Microsoft Office PowerPoint</Application>
  <PresentationFormat>와이드스크린</PresentationFormat>
  <Paragraphs>43</Paragraphs>
  <Slides>13</Slides>
  <Notes>0</Notes>
  <HiddenSlides>0</HiddenSlides>
  <MMClips>1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21" baseType="lpstr">
      <vt:lpstr>맑은 고딕</vt:lpstr>
      <vt:lpstr>배달의민족 도현</vt:lpstr>
      <vt:lpstr>배달의민족 주아</vt:lpstr>
      <vt:lpstr>서울남산 장체 M</vt:lpstr>
      <vt:lpstr>서울남산체 M</vt:lpstr>
      <vt:lpstr>한양신명조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YONGHYEUN YOON</dc:creator>
  <cp:lastModifiedBy>UserK</cp:lastModifiedBy>
  <cp:revision>61</cp:revision>
  <dcterms:created xsi:type="dcterms:W3CDTF">2017-01-06T05:24:27Z</dcterms:created>
  <dcterms:modified xsi:type="dcterms:W3CDTF">2021-03-29T21:13:10Z</dcterms:modified>
</cp:coreProperties>
</file>