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4" r:id="rId4"/>
    <p:sldId id="274" r:id="rId5"/>
    <p:sldId id="278" r:id="rId6"/>
    <p:sldId id="295" r:id="rId7"/>
    <p:sldId id="296" r:id="rId8"/>
    <p:sldId id="294" r:id="rId9"/>
    <p:sldId id="299" r:id="rId10"/>
    <p:sldId id="298" r:id="rId11"/>
    <p:sldId id="261" r:id="rId12"/>
    <p:sldId id="268" r:id="rId13"/>
    <p:sldId id="259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K" initials="U" lastIdx="2" clrIdx="0">
    <p:extLst>
      <p:ext uri="{19B8F6BF-5375-455C-9EA6-DF929625EA0E}">
        <p15:presenceInfo xmlns:p15="http://schemas.microsoft.com/office/powerpoint/2012/main" userId="Use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757"/>
    <a:srgbClr val="9E9E9F"/>
    <a:srgbClr val="EDEDEC"/>
    <a:srgbClr val="F7F7F7"/>
    <a:srgbClr val="0F355A"/>
    <a:srgbClr val="C5C3B1"/>
    <a:srgbClr val="ECE1CC"/>
    <a:srgbClr val="AECCEB"/>
    <a:srgbClr val="FDDC2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72" y="396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2T23:16:38.219" idx="1">
    <p:pos x="10" y="10"/>
    <p:text>https://www.youtube.com/watch?v=pwHYFWFB3P0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30T05:58:49.102" idx="2">
    <p:pos x="7296" y="51"/>
    <p:text>https://www.youtube.com/watch?v=e4g5VirqWvQ&amp;t=87s</p:text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061969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394448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485211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504681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400963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569145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80407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247350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541988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900732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61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1DEB-623F-4CD7-BD8E-174F7FABD666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4B70-9320-4753-91AA-DF0CCC3CA5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9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pwHYFWFB3P0?feature=oembed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358598" y="4428320"/>
            <a:ext cx="5324007" cy="1161406"/>
            <a:chOff x="8615680" y="4211540"/>
            <a:chExt cx="3679558" cy="1161406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8615680" y="4211540"/>
              <a:ext cx="3679558" cy="1161406"/>
            </a:xfrm>
            <a:prstGeom prst="round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02860" y="4222857"/>
              <a:ext cx="3505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2. “</a:t>
              </a:r>
              <a:r>
                <a:rPr lang="ko-KR" altLang="en-US" sz="36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돈</a:t>
              </a:r>
              <a:r>
                <a:rPr lang="en-US" altLang="ko-KR" sz="36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”, </a:t>
              </a:r>
              <a:r>
                <a:rPr lang="ko-KR" altLang="en-US" sz="36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너 도대체 </a:t>
              </a:r>
              <a:r>
                <a:rPr lang="en-US" altLang="ko-KR" sz="36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Money?</a:t>
              </a:r>
              <a:endParaRPr lang="en-US" altLang="ko-KR" sz="2400" dirty="0">
                <a:ln>
                  <a:solidFill>
                    <a:srgbClr val="FDDC2F">
                      <a:alpha val="19000"/>
                    </a:srgbClr>
                  </a:solidFill>
                </a:ln>
                <a:solidFill>
                  <a:srgbClr val="FDDC2F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  <a:p>
              <a:pPr algn="ctr"/>
              <a:r>
                <a:rPr lang="en-US" altLang="ko-KR" sz="2400" dirty="0">
                  <a:ln>
                    <a:solidFill>
                      <a:srgbClr val="FDDC2F">
                        <a:alpha val="19000"/>
                      </a:srgbClr>
                    </a:solidFill>
                  </a:ln>
                  <a:solidFill>
                    <a:srgbClr val="FDDC2F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Season.2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343400" y="155500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싱난다</a:t>
            </a:r>
            <a:r>
              <a:rPr lang="en-US" altLang="ko-KR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~ </a:t>
            </a:r>
            <a:r>
              <a:rPr lang="ko-KR" altLang="en-US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수업 맛집이다</a:t>
            </a:r>
            <a:r>
              <a:rPr lang="en-US" altLang="ko-KR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~</a:t>
            </a:r>
            <a:endParaRPr lang="ko-KR" altLang="en-US" sz="105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102100" y="2046751"/>
            <a:ext cx="3987800" cy="1480573"/>
            <a:chOff x="7950200" y="1964656"/>
            <a:chExt cx="3987800" cy="1480573"/>
          </a:xfrm>
        </p:grpSpPr>
        <p:sp>
          <p:nvSpPr>
            <p:cNvPr id="18" name="타원 17"/>
            <p:cNvSpPr/>
            <p:nvPr/>
          </p:nvSpPr>
          <p:spPr>
            <a:xfrm>
              <a:off x="7950200" y="3242029"/>
              <a:ext cx="3987800" cy="203200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http://m.jobnjoy.com/files/editor/1455847733073_1.pn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DDC2F"/>
                </a:clrFrom>
                <a:clrTo>
                  <a:srgbClr val="FDDC2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2" t="22265" r="8079" b="17666"/>
            <a:stretch/>
          </p:blipFill>
          <p:spPr bwMode="auto">
            <a:xfrm>
              <a:off x="7950200" y="1964656"/>
              <a:ext cx="3987800" cy="1437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902201" y="3719535"/>
            <a:ext cx="238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err="1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스마일키퍼스</a:t>
            </a:r>
            <a:endParaRPr lang="ko-KR" altLang="en-US" sz="20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5298859"/>
      </p:ext>
    </p:extLst>
  </p:cSld>
  <p:clrMapOvr>
    <a:masterClrMapping/>
  </p:clrMapOvr>
</p:sld>
</file>

<file path=ppt/slides/slide10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관련 이미지">
            <a:extLst>
              <a:ext uri="{FF2B5EF4-FFF2-40B4-BE49-F238E27FC236}">
                <a16:creationId xmlns:a16="http://schemas.microsoft.com/office/drawing/2014/main" id="{0501414A-4DE9-431B-AB1C-B0AA4A3A7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804" y="5060950"/>
            <a:ext cx="1689100" cy="168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DCB996-4836-4A5B-924F-78FDE490DAD8}"/>
              </a:ext>
            </a:extLst>
          </p:cNvPr>
          <p:cNvSpPr txBox="1"/>
          <p:nvPr/>
        </p:nvSpPr>
        <p:spPr>
          <a:xfrm>
            <a:off x="792480" y="282694"/>
            <a:ext cx="10017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4800" dirty="0" err="1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주휴수당이란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0B0B8E-544E-46CB-B61A-A63F350A49A9}"/>
              </a:ext>
            </a:extLst>
          </p:cNvPr>
          <p:cNvSpPr txBox="1"/>
          <p:nvPr/>
        </p:nvSpPr>
        <p:spPr>
          <a:xfrm>
            <a:off x="1087120" y="2195344"/>
            <a:ext cx="100177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</a:t>
            </a:r>
            <a:r>
              <a:rPr lang="ko-KR" altLang="en-US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주 동안 규정된 근무일수를 다 채운 근로자에게 유급 주휴일을 주는 것</a:t>
            </a:r>
            <a:r>
              <a:rPr lang="en-US" altLang="ko-KR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r>
              <a:rPr lang="ko-KR" altLang="en-US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주휴일에는 근로 제공을 하지 않아도 되며</a:t>
            </a:r>
            <a:r>
              <a:rPr lang="en-US" altLang="ko-KR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1</a:t>
            </a:r>
            <a:r>
              <a:rPr lang="ko-KR" altLang="en-US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일분의 임금을 추가로 지급받을 수 있다</a:t>
            </a:r>
            <a:r>
              <a:rPr lang="en-US" altLang="ko-KR" sz="4800" b="0" i="0" dirty="0">
                <a:solidFill>
                  <a:srgbClr val="666666"/>
                </a:solidFill>
                <a:effectLst/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sz="4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9791234"/>
      </p:ext>
    </p:extLst>
  </p:cSld>
  <p:clrMapOvr>
    <a:masterClrMapping/>
  </p:clrMapOvr>
</p:sld>
</file>

<file path=ppt/slides/slide11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각 삼각형 11"/>
          <p:cNvSpPr/>
          <p:nvPr/>
        </p:nvSpPr>
        <p:spPr>
          <a:xfrm flipV="1">
            <a:off x="0" y="0"/>
            <a:ext cx="3853242" cy="6858000"/>
          </a:xfrm>
          <a:prstGeom prst="rtTriangle">
            <a:avLst/>
          </a:prstGeom>
          <a:solidFill>
            <a:srgbClr val="9E9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444115" y="2278299"/>
            <a:ext cx="7303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청소년 노동 인권 </a:t>
            </a:r>
            <a:r>
              <a:rPr lang="en-US" altLang="ko-KR" sz="54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O,X</a:t>
            </a:r>
            <a:r>
              <a:rPr lang="ko-KR" altLang="en-US" sz="54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퀴즈</a:t>
            </a:r>
          </a:p>
        </p:txBody>
      </p:sp>
      <p:pic>
        <p:nvPicPr>
          <p:cNvPr id="6152" name="Picture 8" descr="KAKAO JAY-G PNG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80" y="3933370"/>
            <a:ext cx="1710665" cy="171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관련 이미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515" y="3933370"/>
            <a:ext cx="1672462" cy="171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KAKAO JAY-G PNG에 대한 이미지 검색결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345" y="3933370"/>
            <a:ext cx="1714271" cy="171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B0BFEB9-18A1-4BD7-A1D6-96DA2A39117A}"/>
              </a:ext>
            </a:extLst>
          </p:cNvPr>
          <p:cNvSpPr txBox="1"/>
          <p:nvPr/>
        </p:nvSpPr>
        <p:spPr>
          <a:xfrm>
            <a:off x="181215" y="189154"/>
            <a:ext cx="3695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#</a:t>
            </a:r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디저트</a:t>
            </a:r>
          </a:p>
        </p:txBody>
      </p:sp>
    </p:spTree>
    <p:extLst>
      <p:ext uri="{BB962C8B-B14F-4D97-AF65-F5344CB8AC3E}">
        <p14:creationId xmlns:p14="http://schemas.microsoft.com/office/powerpoint/2010/main" val="2883189227"/>
      </p:ext>
    </p:extLst>
  </p:cSld>
  <p:clrMapOvr>
    <a:masterClrMapping/>
  </p:clrMapOvr>
</p:sld>
</file>

<file path=ppt/slides/slide12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24247" y="2489200"/>
            <a:ext cx="7303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느낀점</a:t>
            </a:r>
            <a:r>
              <a:rPr lang="ko-KR" altLang="en-US" sz="4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및 소감</a:t>
            </a:r>
          </a:p>
        </p:txBody>
      </p:sp>
      <p:pic>
        <p:nvPicPr>
          <p:cNvPr id="7172" name="Picture 4" descr="KAKAO NEO PNG에 대한 이미지 검색결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3" b="2760"/>
          <a:stretch/>
        </p:blipFill>
        <p:spPr bwMode="auto">
          <a:xfrm>
            <a:off x="5246211" y="3787288"/>
            <a:ext cx="1699577" cy="153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182215E-D21A-4010-B47A-F6FF0C675845}"/>
              </a:ext>
            </a:extLst>
          </p:cNvPr>
          <p:cNvSpPr txBox="1"/>
          <p:nvPr/>
        </p:nvSpPr>
        <p:spPr>
          <a:xfrm>
            <a:off x="181215" y="189154"/>
            <a:ext cx="3695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#</a:t>
            </a:r>
            <a:r>
              <a:rPr lang="ko-KR" altLang="en-US" sz="4400" dirty="0" err="1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맛집리뷰</a:t>
            </a:r>
            <a:endParaRPr lang="ko-KR" altLang="en-US" sz="44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6204564"/>
      </p:ext>
    </p:extLst>
  </p:cSld>
  <p:clrMapOvr>
    <a:masterClrMapping/>
  </p:clrMapOvr>
</p:sld>
</file>

<file path=ppt/slides/slide1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406140" y="1824186"/>
            <a:ext cx="5379720" cy="3209629"/>
            <a:chOff x="3406140" y="1052286"/>
            <a:chExt cx="5379720" cy="3209629"/>
          </a:xfrm>
        </p:grpSpPr>
        <p:pic>
          <p:nvPicPr>
            <p:cNvPr id="19" name="Picture 16" descr="카카오프렌즈 png에 대한 이미지 검색결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1052286"/>
              <a:ext cx="2286000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406140" y="3554029"/>
              <a:ext cx="53797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dirty="0">
                  <a:ln>
                    <a:solidFill>
                      <a:schemeClr val="tx1">
                        <a:alpha val="19000"/>
                      </a:schemeClr>
                    </a:solidFill>
                  </a:ln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Bye</a:t>
              </a:r>
              <a:endParaRPr lang="ko-KR" altLang="en-US" sz="4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692578"/>
      </p:ext>
    </p:extLst>
  </p:cSld>
  <p:clrMapOvr>
    <a:masterClrMapping/>
  </p:clrMapOvr>
</p:sld>
</file>

<file path=ppt/slides/slide2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각 삼각형 1"/>
          <p:cNvSpPr/>
          <p:nvPr/>
        </p:nvSpPr>
        <p:spPr>
          <a:xfrm flipV="1">
            <a:off x="0" y="0"/>
            <a:ext cx="3853242" cy="6858000"/>
          </a:xfrm>
          <a:prstGeom prst="rtTriangle">
            <a:avLst/>
          </a:prstGeom>
          <a:solidFill>
            <a:srgbClr val="AEC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3163262" y="1601980"/>
            <a:ext cx="7303770" cy="4588481"/>
            <a:chOff x="3554552" y="1627620"/>
            <a:chExt cx="7303770" cy="4588481"/>
          </a:xfrm>
        </p:grpSpPr>
        <p:sp>
          <p:nvSpPr>
            <p:cNvPr id="16" name="TextBox 15"/>
            <p:cNvSpPr txBox="1"/>
            <p:nvPr/>
          </p:nvSpPr>
          <p:spPr>
            <a:xfrm>
              <a:off x="3640010" y="1627620"/>
              <a:ext cx="53797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6000" dirty="0">
                  <a:ln>
                    <a:solidFill>
                      <a:schemeClr val="tx1">
                        <a:alpha val="19000"/>
                      </a:schemeClr>
                    </a:solidFill>
                  </a:ln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성취기준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54552" y="2946808"/>
              <a:ext cx="7303770" cy="32692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5400" marR="25400" indent="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ko-KR" sz="2800" kern="0" spc="-10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 [</a:t>
              </a:r>
              <a:r>
                <a:rPr lang="en-US" altLang="ko-KR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9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도</a:t>
              </a:r>
              <a:r>
                <a:rPr lang="en-US" altLang="ko-KR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03-01] </a:t>
              </a:r>
              <a:endParaRPr lang="ko-KR" altLang="en-US" sz="2800" kern="0" spc="-100" dirty="0">
                <a:solidFill>
                  <a:srgbClr val="000000"/>
                </a:solidFill>
                <a:effectLst/>
                <a:latin typeface="맑은 고딕"/>
              </a:endParaRPr>
            </a:p>
            <a:p>
              <a:pPr marL="168910" marR="25400" indent="-16891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  인간 존엄성과 인권</a:t>
              </a:r>
              <a:r>
                <a:rPr lang="en-US" altLang="ko-KR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, 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양성평등이 보편적 가치임을 도덕적 맥락에서 이해하고</a:t>
              </a:r>
              <a:r>
                <a:rPr lang="en-US" altLang="ko-KR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, 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타인에 대한 사회적 편</a:t>
              </a:r>
              <a:r>
                <a:rPr lang="ko-KR" altLang="en-US" sz="2800" kern="0" spc="-13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견을 통제하여 보편적 관점에서 모든 인간을 인권을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맑은 고딕"/>
                  <a:ea typeface="서울남산 장체 M" panose="02020503020101020101" pitchFamily="18" charset="-127"/>
                </a:rPr>
                <a:t> 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가진 존재로서 공감하고 배려할 수 있다</a:t>
              </a:r>
              <a:r>
                <a:rPr lang="en-US" altLang="ko-KR" sz="2800" kern="0" spc="-100" dirty="0">
                  <a:solidFill>
                    <a:srgbClr val="000000"/>
                  </a:solidFill>
                  <a:effectLst/>
                  <a:latin typeface="서울남산 장체 M" panose="02020503020101020101" pitchFamily="18" charset="-127"/>
                  <a:ea typeface="서울남산 장체 M" panose="02020503020101020101" pitchFamily="18" charset="-127"/>
                </a:rPr>
                <a:t>.</a:t>
              </a:r>
              <a:r>
                <a:rPr lang="ko-KR" altLang="en-US" sz="2800" kern="0" spc="-100" dirty="0">
                  <a:solidFill>
                    <a:srgbClr val="000000"/>
                  </a:solidFill>
                  <a:effectLst/>
                  <a:latin typeface="맑은 고딕"/>
                  <a:ea typeface="맑은 고딕"/>
                </a:rPr>
                <a:t> </a:t>
              </a:r>
              <a:endParaRPr lang="ko-KR" altLang="en-US" sz="2800" kern="0" spc="-100" dirty="0">
                <a:solidFill>
                  <a:srgbClr val="000000"/>
                </a:solidFill>
                <a:effectLst/>
                <a:latin typeface="맑은 고딕"/>
              </a:endParaRPr>
            </a:p>
          </p:txBody>
        </p:sp>
      </p:grpSp>
      <p:pic>
        <p:nvPicPr>
          <p:cNvPr id="27" name="Picture 2" descr="RYAN PNG에 대한 이미지 검색결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8823" y="-478538"/>
            <a:ext cx="1411968" cy="236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YAN PNG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92" y="5110372"/>
            <a:ext cx="1128441" cy="154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5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각 삼각형 1"/>
          <p:cNvSpPr/>
          <p:nvPr/>
        </p:nvSpPr>
        <p:spPr>
          <a:xfrm flipV="1">
            <a:off x="0" y="0"/>
            <a:ext cx="3853242" cy="6858000"/>
          </a:xfrm>
          <a:prstGeom prst="rtTriangle">
            <a:avLst/>
          </a:prstGeom>
          <a:solidFill>
            <a:srgbClr val="AEC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3163262" y="1601980"/>
            <a:ext cx="7303770" cy="3529537"/>
            <a:chOff x="3554552" y="1627620"/>
            <a:chExt cx="7303770" cy="3529537"/>
          </a:xfrm>
        </p:grpSpPr>
        <p:sp>
          <p:nvSpPr>
            <p:cNvPr id="16" name="TextBox 15"/>
            <p:cNvSpPr txBox="1"/>
            <p:nvPr/>
          </p:nvSpPr>
          <p:spPr>
            <a:xfrm>
              <a:off x="3640010" y="1627620"/>
              <a:ext cx="53797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6000" dirty="0">
                  <a:ln>
                    <a:solidFill>
                      <a:schemeClr val="tx1">
                        <a:alpha val="19000"/>
                      </a:schemeClr>
                    </a:solidFill>
                  </a:ln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학습목표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54552" y="2946808"/>
              <a:ext cx="7303770" cy="2210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1130" marR="25400" indent="-15113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3600" kern="0" spc="-100" dirty="0">
                  <a:solidFill>
                    <a:srgbClr val="000000"/>
                  </a:solidFill>
                  <a:effectLst/>
                  <a:latin typeface="서울남산체 M" panose="02020503020101020101" pitchFamily="18" charset="-127"/>
                  <a:ea typeface="서울남산체 M" panose="02020503020101020101" pitchFamily="18" charset="-127"/>
                </a:rPr>
                <a:t> 청소년 노동 인권의 중요성을 알고</a:t>
              </a:r>
              <a:r>
                <a:rPr lang="en-US" altLang="ko-KR" sz="3600" kern="0" spc="-100" dirty="0">
                  <a:solidFill>
                    <a:srgbClr val="000000"/>
                  </a:solidFill>
                  <a:effectLst/>
                  <a:latin typeface="서울남산체 M" panose="02020503020101020101" pitchFamily="18" charset="-127"/>
                  <a:ea typeface="서울남산체 M" panose="02020503020101020101" pitchFamily="18" charset="-127"/>
                </a:rPr>
                <a:t>, </a:t>
              </a:r>
              <a:r>
                <a:rPr lang="ko-KR" altLang="en-US" sz="3600" kern="0" spc="-100" dirty="0">
                  <a:solidFill>
                    <a:srgbClr val="000000"/>
                  </a:solidFill>
                  <a:effectLst/>
                  <a:latin typeface="서울남산체 M" panose="02020503020101020101" pitchFamily="18" charset="-127"/>
                  <a:ea typeface="서울남산체 M" panose="02020503020101020101" pitchFamily="18" charset="-127"/>
                </a:rPr>
                <a:t>최저임금의 필요성을 이해하며 근로계약서를 작성할 수 있다</a:t>
              </a:r>
              <a:r>
                <a:rPr lang="en-US" altLang="ko-KR" sz="3600" kern="0" spc="-100" dirty="0">
                  <a:solidFill>
                    <a:srgbClr val="000000"/>
                  </a:solidFill>
                  <a:effectLst/>
                  <a:latin typeface="서울남산체 M" panose="02020503020101020101" pitchFamily="18" charset="-127"/>
                  <a:ea typeface="서울남산체 M" panose="02020503020101020101" pitchFamily="18" charset="-127"/>
                </a:rPr>
                <a:t>.</a:t>
              </a:r>
              <a:endParaRPr lang="ko-KR" altLang="en-US" sz="3600" kern="0" spc="-100" dirty="0">
                <a:solidFill>
                  <a:srgbClr val="000000"/>
                </a:solidFill>
                <a:effectLst/>
                <a:latin typeface="맑은 고딕"/>
              </a:endParaRPr>
            </a:p>
          </p:txBody>
        </p:sp>
      </p:grpSp>
      <p:pic>
        <p:nvPicPr>
          <p:cNvPr id="27" name="Picture 2" descr="RYAN PNG에 대한 이미지 검색결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8823" y="-478538"/>
            <a:ext cx="1411968" cy="236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YAN PNG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192" y="5110372"/>
            <a:ext cx="1128441" cy="154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6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각 삼각형 7"/>
          <p:cNvSpPr/>
          <p:nvPr/>
        </p:nvSpPr>
        <p:spPr>
          <a:xfrm flipV="1">
            <a:off x="-1" y="0"/>
            <a:ext cx="4675032" cy="6858000"/>
          </a:xfrm>
          <a:prstGeom prst="rt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6920918" y="5597468"/>
            <a:ext cx="5088170" cy="1201809"/>
            <a:chOff x="4657725" y="4387850"/>
            <a:chExt cx="6495686" cy="1517651"/>
          </a:xfrm>
        </p:grpSpPr>
        <p:pic>
          <p:nvPicPr>
            <p:cNvPr id="9218" name="Picture 2" descr="muzi PNG에 대한 이미지 검색결과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0" name="Picture 4" descr="muzi PNG에 대한 이미지 검색결과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070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muzi PNG에 대한 이미지 검색결과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641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 descr="muzi PNG에 대한 이미지 검색결과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761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9CE4905-77AB-49B5-A0FD-CF509950159B}"/>
              </a:ext>
            </a:extLst>
          </p:cNvPr>
          <p:cNvSpPr txBox="1"/>
          <p:nvPr/>
        </p:nvSpPr>
        <p:spPr>
          <a:xfrm>
            <a:off x="181215" y="189154"/>
            <a:ext cx="40460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#</a:t>
            </a:r>
            <a:r>
              <a:rPr lang="ko-KR" altLang="en-US" sz="4400" dirty="0" err="1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에피타이저</a:t>
            </a:r>
            <a:endParaRPr lang="en-US" altLang="ko-KR" sz="44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  <a:p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영화 </a:t>
            </a:r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‘</a:t>
            </a:r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카트</a:t>
            </a:r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＇</a:t>
            </a:r>
            <a:endParaRPr lang="ko-KR" altLang="en-US" sz="44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3" name="온라인 미디어 2" title="영화카트, 청소년노동교육 임금 체불">
            <a:hlinkClick r:id="" action="ppaction://media"/>
            <a:extLst>
              <a:ext uri="{FF2B5EF4-FFF2-40B4-BE49-F238E27FC236}">
                <a16:creationId xmlns:a16="http://schemas.microsoft.com/office/drawing/2014/main" id="{E36505E0-D668-4ACB-8FD9-FC517C3F6A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3860857" y="717280"/>
            <a:ext cx="8148231" cy="4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0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6920918" y="5597468"/>
            <a:ext cx="5088170" cy="1201809"/>
            <a:chOff x="4657725" y="4387850"/>
            <a:chExt cx="6495686" cy="1517651"/>
          </a:xfrm>
        </p:grpSpPr>
        <p:pic>
          <p:nvPicPr>
            <p:cNvPr id="9218" name="Picture 2" descr="muzi PNG에 대한 이미지 검색결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0" name="Picture 4" descr="muzi PNG에 대한 이미지 검색결과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070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muzi PNG에 대한 이미지 검색결과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641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 descr="muzi PNG에 대한 이미지 검색결과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761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9CE4905-77AB-49B5-A0FD-CF509950159B}"/>
              </a:ext>
            </a:extLst>
          </p:cNvPr>
          <p:cNvSpPr txBox="1"/>
          <p:nvPr/>
        </p:nvSpPr>
        <p:spPr>
          <a:xfrm>
            <a:off x="391077" y="414007"/>
            <a:ext cx="10042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다음 중 선생님이 해본 알바가 아닌 것은</a:t>
            </a:r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7EF605-7179-4C26-86F6-DE04E5E4E601}"/>
              </a:ext>
            </a:extLst>
          </p:cNvPr>
          <p:cNvSpPr txBox="1"/>
          <p:nvPr/>
        </p:nvSpPr>
        <p:spPr>
          <a:xfrm>
            <a:off x="869429" y="1974437"/>
            <a:ext cx="56213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주유소 아르바이트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indent="-914400">
              <a:buFontTx/>
              <a:buAutoNum type="arabicPeriod"/>
            </a:pP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카페 아르바이트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indent="-914400">
              <a:buFontTx/>
              <a:buAutoNum type="arabicPeriod"/>
            </a:pP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편의점 아르바이트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indent="-914400">
              <a:buFontTx/>
              <a:buAutoNum type="arabicPeriod"/>
            </a:pP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학원 아르바이트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indent="-914400">
              <a:buAutoNum type="arabicPeriod"/>
            </a:pP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말풍선: 타원형 2">
            <a:extLst>
              <a:ext uri="{FF2B5EF4-FFF2-40B4-BE49-F238E27FC236}">
                <a16:creationId xmlns:a16="http://schemas.microsoft.com/office/drawing/2014/main" id="{F51D3E21-F2E6-4058-825A-7BE7BBA70409}"/>
              </a:ext>
            </a:extLst>
          </p:cNvPr>
          <p:cNvSpPr/>
          <p:nvPr/>
        </p:nvSpPr>
        <p:spPr>
          <a:xfrm>
            <a:off x="7515317" y="1888761"/>
            <a:ext cx="3697326" cy="2848131"/>
          </a:xfrm>
          <a:prstGeom prst="wedgeEllipseCallout">
            <a:avLst>
              <a:gd name="adj1" fmla="val -14752"/>
              <a:gd name="adj2" fmla="val 70921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>
                <a:solidFill>
                  <a:schemeClr val="accent6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알바는 왜 했을까요</a:t>
            </a:r>
            <a:r>
              <a:rPr lang="en-US" altLang="ko-KR" sz="4800" dirty="0">
                <a:solidFill>
                  <a:schemeClr val="accent6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4800" dirty="0">
              <a:solidFill>
                <a:schemeClr val="accent6">
                  <a:lumMod val="50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865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</p:bldLst>
  </p:timing>
</p:sld>
</file>

<file path=ppt/slides/slide6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각 삼각형 7"/>
          <p:cNvSpPr/>
          <p:nvPr/>
        </p:nvSpPr>
        <p:spPr>
          <a:xfrm flipV="1">
            <a:off x="-1" y="0"/>
            <a:ext cx="4675032" cy="6858000"/>
          </a:xfrm>
          <a:prstGeom prst="rt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6920918" y="5597468"/>
            <a:ext cx="5088170" cy="1201809"/>
            <a:chOff x="4657725" y="4387850"/>
            <a:chExt cx="6495686" cy="1517651"/>
          </a:xfrm>
        </p:grpSpPr>
        <p:pic>
          <p:nvPicPr>
            <p:cNvPr id="9218" name="Picture 2" descr="muzi PNG에 대한 이미지 검색결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0" name="Picture 4" descr="muzi PNG에 대한 이미지 검색결과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070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muzi PNG에 대한 이미지 검색결과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641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 descr="muzi PNG에 대한 이미지 검색결과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761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9CE4905-77AB-49B5-A0FD-CF509950159B}"/>
              </a:ext>
            </a:extLst>
          </p:cNvPr>
          <p:cNvSpPr txBox="1"/>
          <p:nvPr/>
        </p:nvSpPr>
        <p:spPr>
          <a:xfrm>
            <a:off x="181215" y="189154"/>
            <a:ext cx="9339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#</a:t>
            </a:r>
            <a:r>
              <a:rPr lang="ko-KR" altLang="en-US" sz="4400" dirty="0" err="1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메인디쉬</a:t>
            </a:r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1</a:t>
            </a:r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en-US" altLang="ko-KR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– </a:t>
            </a:r>
            <a:r>
              <a:rPr lang="ko-KR" altLang="en-US" sz="4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최저생계비 정해보기</a:t>
            </a:r>
            <a:endParaRPr lang="en-US" altLang="ko-KR" sz="44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AB2570-DBCE-41FE-88C8-89A1241DDE98}"/>
              </a:ext>
            </a:extLst>
          </p:cNvPr>
          <p:cNvSpPr txBox="1"/>
          <p:nvPr/>
        </p:nvSpPr>
        <p:spPr>
          <a:xfrm>
            <a:off x="1835974" y="3248601"/>
            <a:ext cx="95787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우리가 인간 답게 살기 위해</a:t>
            </a:r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한달에 필요한 돈은</a:t>
            </a:r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0C8938-D2CF-42CD-88CC-4FC11E29D15C}"/>
              </a:ext>
            </a:extLst>
          </p:cNvPr>
          <p:cNvSpPr txBox="1"/>
          <p:nvPr/>
        </p:nvSpPr>
        <p:spPr>
          <a:xfrm>
            <a:off x="555969" y="1553807"/>
            <a:ext cx="11636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생활에 꼭 필요한 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“</a:t>
            </a: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돈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“ </a:t>
            </a:r>
          </a:p>
          <a:p>
            <a:pPr algn="ctr"/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우리는 얼마로 살 수 있을까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99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14="http://schemas.microsoft.com/office/drawing/2010/main"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6920918" y="5597468"/>
            <a:ext cx="5088170" cy="1201809"/>
            <a:chOff x="4657725" y="4387850"/>
            <a:chExt cx="6495686" cy="1517651"/>
          </a:xfrm>
        </p:grpSpPr>
        <p:pic>
          <p:nvPicPr>
            <p:cNvPr id="9218" name="Picture 2" descr="muzi PNG에 대한 이미지 검색결과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0" name="Picture 4" descr="muzi PNG에 대한 이미지 검색결과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070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muzi PNG에 대한 이미지 검색결과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6415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 descr="muzi PNG에 대한 이미지 검색결과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761" y="4387850"/>
              <a:ext cx="1517650" cy="1517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9CE4905-77AB-49B5-A0FD-CF509950159B}"/>
              </a:ext>
            </a:extLst>
          </p:cNvPr>
          <p:cNvSpPr txBox="1"/>
          <p:nvPr/>
        </p:nvSpPr>
        <p:spPr>
          <a:xfrm>
            <a:off x="517327" y="372034"/>
            <a:ext cx="11157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그렇다면 우리가 </a:t>
            </a:r>
            <a:r>
              <a:rPr lang="en-US" altLang="ko-KR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‘</a:t>
            </a:r>
            <a:r>
              <a:rPr lang="ko-KR" altLang="en-US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노동</a:t>
            </a:r>
            <a:r>
              <a:rPr lang="en-US" altLang="ko-KR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＇</a:t>
            </a:r>
            <a:r>
              <a:rPr lang="ko-KR" altLang="en-US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으로 벌 수 있는 한달 최저 임금은</a:t>
            </a:r>
            <a:r>
              <a:rPr lang="en-US" altLang="ko-KR" sz="54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B77FD0-04FC-44A6-993B-CC205303663A}"/>
              </a:ext>
            </a:extLst>
          </p:cNvPr>
          <p:cNvSpPr txBox="1"/>
          <p:nvPr/>
        </p:nvSpPr>
        <p:spPr>
          <a:xfrm>
            <a:off x="1219857" y="3086854"/>
            <a:ext cx="94894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2021</a:t>
            </a:r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 최저시급 </a:t>
            </a:r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8,720</a:t>
            </a:r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원</a:t>
            </a:r>
            <a:endParaRPr lang="en-US" altLang="ko-KR" sz="60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한달 최저임금 </a:t>
            </a:r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182</a:t>
            </a:r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만 </a:t>
            </a:r>
            <a:r>
              <a:rPr lang="en-US" altLang="ko-KR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2,480</a:t>
            </a:r>
            <a:r>
              <a:rPr lang="ko-KR" altLang="en-US" sz="60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원</a:t>
            </a:r>
            <a:endParaRPr lang="en-US" altLang="ko-KR" sz="60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관련 이미지">
            <a:extLst>
              <a:ext uri="{FF2B5EF4-FFF2-40B4-BE49-F238E27FC236}">
                <a16:creationId xmlns:a16="http://schemas.microsoft.com/office/drawing/2014/main" id="{0501414A-4DE9-431B-AB1C-B0AA4A3A7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804" y="5060950"/>
            <a:ext cx="1689100" cy="168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DCB996-4836-4A5B-924F-78FDE490DAD8}"/>
              </a:ext>
            </a:extLst>
          </p:cNvPr>
          <p:cNvSpPr txBox="1"/>
          <p:nvPr/>
        </p:nvSpPr>
        <p:spPr>
          <a:xfrm>
            <a:off x="792480" y="282694"/>
            <a:ext cx="10017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#</a:t>
            </a: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메인 </a:t>
            </a:r>
            <a:r>
              <a:rPr lang="ko-KR" altLang="en-US" sz="4800" dirty="0" err="1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디쉬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</a:t>
            </a: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en-US" altLang="ko-KR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– </a:t>
            </a:r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알바계약서 작성하기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4E20543-7F4C-47EC-8AD5-F482F2EAD10E}"/>
              </a:ext>
            </a:extLst>
          </p:cNvPr>
          <p:cNvSpPr/>
          <p:nvPr/>
        </p:nvSpPr>
        <p:spPr>
          <a:xfrm>
            <a:off x="1117600" y="1341120"/>
            <a:ext cx="4348480" cy="5059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카페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햄버거가게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피자배달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주유소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 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하고싶은 </a:t>
            </a:r>
            <a:endParaRPr lang="en-US" altLang="ko-KR" sz="4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algn="ctr"/>
            <a:r>
              <a:rPr lang="ko-KR" altLang="en-US" sz="4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알바 선택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979D9E9-6BFF-4109-9460-20FEF4EF550C}"/>
              </a:ext>
            </a:extLst>
          </p:cNvPr>
          <p:cNvSpPr/>
          <p:nvPr/>
        </p:nvSpPr>
        <p:spPr>
          <a:xfrm>
            <a:off x="5963402" y="1341120"/>
            <a:ext cx="4348480" cy="5059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ko-KR" altLang="en-US" sz="5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조건에 맞게 계약서 쓰기</a:t>
            </a:r>
            <a:endParaRPr lang="en-US" altLang="ko-KR" sz="5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342900" indent="-342900" algn="ctr">
              <a:buAutoNum type="arabicPeriod"/>
            </a:pPr>
            <a:endParaRPr lang="en-US" altLang="ko-KR" sz="5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342900" indent="-342900" algn="ctr">
              <a:buAutoNum type="arabicPeriod"/>
            </a:pPr>
            <a:r>
              <a:rPr lang="ko-KR" altLang="en-US" sz="5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법정 계약서와 비교해보기</a:t>
            </a:r>
          </a:p>
        </p:txBody>
      </p:sp>
    </p:spTree>
    <p:extLst>
      <p:ext uri="{BB962C8B-B14F-4D97-AF65-F5344CB8AC3E}">
        <p14:creationId xmlns:p14="http://schemas.microsoft.com/office/powerpoint/2010/main" val="112935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DCB996-4836-4A5B-924F-78FDE490DAD8}"/>
              </a:ext>
            </a:extLst>
          </p:cNvPr>
          <p:cNvSpPr txBox="1"/>
          <p:nvPr/>
        </p:nvSpPr>
        <p:spPr>
          <a:xfrm>
            <a:off x="792480" y="282694"/>
            <a:ext cx="10017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4800" dirty="0">
                <a:ln>
                  <a:solidFill>
                    <a:schemeClr val="tx1">
                      <a:alpha val="19000"/>
                    </a:schemeClr>
                  </a:solidFill>
                </a:ln>
                <a:solidFill>
                  <a:srgbClr val="7030A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실제 연소근로자 표준근로계약서</a:t>
            </a:r>
            <a:endParaRPr lang="en-US" altLang="ko-KR" sz="4800" dirty="0">
              <a:ln>
                <a:solidFill>
                  <a:schemeClr val="tx1">
                    <a:alpha val="19000"/>
                  </a:schemeClr>
                </a:solidFill>
              </a:ln>
              <a:solidFill>
                <a:srgbClr val="7030A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D9F8315-CC7E-47FF-9C3D-E639D57576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-2500" b="40406"/>
          <a:stretch/>
        </p:blipFill>
        <p:spPr>
          <a:xfrm>
            <a:off x="0" y="1315711"/>
            <a:ext cx="6874703" cy="52595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A73E4BD9-D164-4238-87C8-B8183751FE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003" r="819"/>
          <a:stretch/>
        </p:blipFill>
        <p:spPr>
          <a:xfrm>
            <a:off x="4328160" y="1806797"/>
            <a:ext cx="7863840" cy="427742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337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thm15="http://schemas.microsoft.com/office/thememl/2012/main"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218</Words>
  <Application>Microsoft Office PowerPoint</Application>
  <PresentationFormat>와이드스크린</PresentationFormat>
  <Paragraphs>43</Paragraphs>
  <Slides>13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맑은 고딕</vt:lpstr>
      <vt:lpstr>배달의민족 도현</vt:lpstr>
      <vt:lpstr>배달의민족 주아</vt:lpstr>
      <vt:lpstr>서울남산 장체 M</vt:lpstr>
      <vt:lpstr>서울남산체 M</vt:lpstr>
      <vt:lpstr>한양신명조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YONGHYEUN YOON</dc:creator>
  <cp:lastModifiedBy>UserK</cp:lastModifiedBy>
  <cp:revision>61</cp:revision>
  <dcterms:created xsi:type="dcterms:W3CDTF">2017-01-06T05:24:27Z</dcterms:created>
  <dcterms:modified xsi:type="dcterms:W3CDTF">2021-03-29T21:13:10Z</dcterms:modified>
</cp:coreProperties>
</file>